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2"/>
  </p:notesMasterIdLst>
  <p:sldIdLst>
    <p:sldId id="264" r:id="rId5"/>
    <p:sldId id="2134805727" r:id="rId6"/>
    <p:sldId id="5054" r:id="rId7"/>
    <p:sldId id="362" r:id="rId8"/>
    <p:sldId id="2134805738" r:id="rId9"/>
    <p:sldId id="2776" r:id="rId10"/>
    <p:sldId id="564" r:id="rId11"/>
    <p:sldId id="2134805801" r:id="rId12"/>
    <p:sldId id="2134805797" r:id="rId13"/>
    <p:sldId id="2134805798" r:id="rId14"/>
    <p:sldId id="2076137127" r:id="rId15"/>
    <p:sldId id="2134805796" r:id="rId16"/>
    <p:sldId id="2758" r:id="rId17"/>
    <p:sldId id="2134805799" r:id="rId18"/>
    <p:sldId id="2134805800" r:id="rId19"/>
    <p:sldId id="2761" r:id="rId20"/>
    <p:sldId id="2134805742" r:id="rId21"/>
    <p:sldId id="522" r:id="rId22"/>
    <p:sldId id="2737" r:id="rId23"/>
    <p:sldId id="2750" r:id="rId24"/>
    <p:sldId id="281" r:id="rId25"/>
    <p:sldId id="303" r:id="rId26"/>
    <p:sldId id="313" r:id="rId27"/>
    <p:sldId id="2134805746" r:id="rId28"/>
    <p:sldId id="2134805752" r:id="rId29"/>
    <p:sldId id="2134805753" r:id="rId30"/>
    <p:sldId id="282" r:id="rId31"/>
    <p:sldId id="288" r:id="rId32"/>
    <p:sldId id="289" r:id="rId33"/>
    <p:sldId id="292" r:id="rId34"/>
    <p:sldId id="283" r:id="rId35"/>
    <p:sldId id="284" r:id="rId36"/>
    <p:sldId id="290" r:id="rId37"/>
    <p:sldId id="293" r:id="rId38"/>
    <p:sldId id="285" r:id="rId39"/>
    <p:sldId id="286" r:id="rId40"/>
    <p:sldId id="2134805754" r:id="rId41"/>
    <p:sldId id="2134805755" r:id="rId42"/>
    <p:sldId id="300" r:id="rId43"/>
    <p:sldId id="2134805756" r:id="rId44"/>
    <p:sldId id="2134805757" r:id="rId45"/>
    <p:sldId id="308" r:id="rId46"/>
    <p:sldId id="302" r:id="rId47"/>
    <p:sldId id="2134805759" r:id="rId48"/>
    <p:sldId id="2134805760" r:id="rId49"/>
    <p:sldId id="2134805761" r:id="rId50"/>
    <p:sldId id="2134805762" r:id="rId51"/>
    <p:sldId id="2134805763" r:id="rId52"/>
    <p:sldId id="299" r:id="rId53"/>
    <p:sldId id="2134805764" r:id="rId54"/>
    <p:sldId id="2134805765" r:id="rId55"/>
    <p:sldId id="2134805766" r:id="rId56"/>
    <p:sldId id="2134805768" r:id="rId57"/>
    <p:sldId id="2134805769" r:id="rId58"/>
    <p:sldId id="2134805770" r:id="rId59"/>
    <p:sldId id="2134805771" r:id="rId60"/>
    <p:sldId id="2134805772" r:id="rId61"/>
    <p:sldId id="298" r:id="rId62"/>
    <p:sldId id="2134805773" r:id="rId63"/>
    <p:sldId id="2134805774" r:id="rId64"/>
    <p:sldId id="2134805775" r:id="rId65"/>
    <p:sldId id="2134805776" r:id="rId66"/>
    <p:sldId id="2134805777" r:id="rId67"/>
    <p:sldId id="2134805778" r:id="rId68"/>
    <p:sldId id="2134805779" r:id="rId69"/>
    <p:sldId id="2134805743" r:id="rId70"/>
    <p:sldId id="2134805780" r:id="rId71"/>
    <p:sldId id="2134805781" r:id="rId72"/>
    <p:sldId id="2134805744" r:id="rId73"/>
    <p:sldId id="2134805784" r:id="rId74"/>
    <p:sldId id="2134805785" r:id="rId75"/>
    <p:sldId id="2134805786" r:id="rId76"/>
    <p:sldId id="2134805790" r:id="rId77"/>
    <p:sldId id="2134805791" r:id="rId78"/>
    <p:sldId id="2134805792" r:id="rId79"/>
    <p:sldId id="2134805793" r:id="rId80"/>
    <p:sldId id="2134805794" r:id="rId81"/>
    <p:sldId id="2134805795" r:id="rId82"/>
    <p:sldId id="2134805787" r:id="rId83"/>
    <p:sldId id="2134805788" r:id="rId84"/>
    <p:sldId id="2134805789" r:id="rId85"/>
    <p:sldId id="2134805782" r:id="rId86"/>
    <p:sldId id="2134805783" r:id="rId87"/>
    <p:sldId id="297" r:id="rId88"/>
    <p:sldId id="2134805767" r:id="rId89"/>
    <p:sldId id="291" r:id="rId90"/>
    <p:sldId id="301" r:id="rId91"/>
    <p:sldId id="310" r:id="rId92"/>
    <p:sldId id="311" r:id="rId93"/>
    <p:sldId id="309" r:id="rId94"/>
    <p:sldId id="312" r:id="rId95"/>
    <p:sldId id="2134805758" r:id="rId96"/>
    <p:sldId id="294" r:id="rId97"/>
    <p:sldId id="295" r:id="rId98"/>
    <p:sldId id="287" r:id="rId99"/>
    <p:sldId id="305" r:id="rId100"/>
    <p:sldId id="2759" r:id="rId101"/>
    <p:sldId id="2134805745" r:id="rId102"/>
    <p:sldId id="2760" r:id="rId103"/>
    <p:sldId id="2782" r:id="rId104"/>
    <p:sldId id="2781" r:id="rId105"/>
    <p:sldId id="2757" r:id="rId106"/>
    <p:sldId id="2766" r:id="rId107"/>
    <p:sldId id="2134805749" r:id="rId108"/>
    <p:sldId id="2780" r:id="rId109"/>
    <p:sldId id="2134805751" r:id="rId110"/>
    <p:sldId id="304" r:id="rId1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362"/>
            <p14:sldId id="2134805738"/>
            <p14:sldId id="2776"/>
            <p14:sldId id="564"/>
            <p14:sldId id="2134805801"/>
            <p14:sldId id="2134805797"/>
            <p14:sldId id="2134805798"/>
            <p14:sldId id="2076137127"/>
          </p14:sldIdLst>
        </p14:section>
        <p14:section name="Under Construction" id="{1E61F531-83FC-448D-B952-D63552D6E8CE}">
          <p14:sldIdLst>
            <p14:sldId id="2134805796"/>
            <p14:sldId id="2758"/>
            <p14:sldId id="2134805799"/>
            <p14:sldId id="2134805800"/>
            <p14:sldId id="2761"/>
            <p14:sldId id="2134805742"/>
            <p14:sldId id="522"/>
            <p14:sldId id="2737"/>
            <p14:sldId id="2750"/>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620"/>
    <p:restoredTop sz="95278" autoAdjust="0"/>
  </p:normalViewPr>
  <p:slideViewPr>
    <p:cSldViewPr>
      <p:cViewPr varScale="1">
        <p:scale>
          <a:sx n="143" d="100"/>
          <a:sy n="143" d="100"/>
        </p:scale>
        <p:origin x="126" y="168"/>
      </p:cViewPr>
      <p:guideLst>
        <p:guide orient="horz" pos="162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tableStyles" Target="tableStyle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notesMaster" Target="notesMasters/notesMaster1.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commentAuthors" Target="commentAuthors.xml"/><Relationship Id="rId118" Type="http://schemas.microsoft.com/office/2016/11/relationships/changesInfo" Target="changesInfos/changesInfo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presProps" Target="presProps.xml"/><Relationship Id="rId119"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gif>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Thu, 7/18/2024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53</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61</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66</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70</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73</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78</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97</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98</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99</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100</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101</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102</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103</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105</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106</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7</a:t>
            </a:fld>
            <a:endParaRPr lang="en-US"/>
          </a:p>
        </p:txBody>
      </p:sp>
    </p:spTree>
    <p:extLst>
      <p:ext uri="{BB962C8B-B14F-4D97-AF65-F5344CB8AC3E}">
        <p14:creationId xmlns:p14="http://schemas.microsoft.com/office/powerpoint/2010/main" val="22540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22</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23</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37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Important Statem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94485" y="875744"/>
            <a:ext cx="5955030" cy="3392012"/>
          </a:xfrm>
        </p:spPr>
        <p:txBody>
          <a:bodyPr/>
          <a:lstStyle>
            <a:lvl1pPr>
              <a:lnSpc>
                <a:spcPct val="100000"/>
              </a:lnSpc>
              <a:defRPr sz="3300" baseline="0">
                <a:solidFill>
                  <a:schemeClr val="bg1"/>
                </a:solidFill>
              </a:defRPr>
            </a:lvl1pPr>
          </a:lstStyle>
          <a:p>
            <a:r>
              <a:rPr lang="en-US"/>
              <a:t>This is a short, important statement to bring attention to something.</a:t>
            </a:r>
          </a:p>
        </p:txBody>
      </p:sp>
    </p:spTree>
    <p:extLst>
      <p:ext uri="{BB962C8B-B14F-4D97-AF65-F5344CB8AC3E}">
        <p14:creationId xmlns:p14="http://schemas.microsoft.com/office/powerpoint/2010/main" val="2310430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dirty="0"/>
              <a:t> </a:t>
            </a:r>
          </a:p>
        </p:txBody>
      </p:sp>
      <p:pic>
        <p:nvPicPr>
          <p:cNvPr id="4" name="Picture 3">
            <a:extLst>
              <a:ext uri="{FF2B5EF4-FFF2-40B4-BE49-F238E27FC236}">
                <a16:creationId xmlns:a16="http://schemas.microsoft.com/office/drawing/2014/main" id="{1EC43E13-0DB4-CF7A-3263-F88CF78E9BF7}"/>
              </a:ext>
            </a:extLst>
          </p:cNvPr>
          <p:cNvPicPr>
            <a:picLocks noChangeAspect="1"/>
          </p:cNvPicPr>
          <p:nvPr userDrawn="1"/>
        </p:nvPicPr>
        <p:blipFill>
          <a:blip r:embed="rId2"/>
          <a:stretch>
            <a:fillRect/>
          </a:stretch>
        </p:blipFill>
        <p:spPr>
          <a:xfrm>
            <a:off x="0" y="209550"/>
            <a:ext cx="9144000" cy="966365"/>
          </a:xfrm>
          <a:prstGeom prst="rect">
            <a:avLst/>
          </a:prstGeom>
        </p:spPr>
      </p:pic>
    </p:spTree>
    <p:extLst>
      <p:ext uri="{BB962C8B-B14F-4D97-AF65-F5344CB8AC3E}">
        <p14:creationId xmlns:p14="http://schemas.microsoft.com/office/powerpoint/2010/main" val="1986289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Chunking: Two Items (outline)">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63E5F37-56C9-AC7E-0CA8-EE5A9793312B}"/>
              </a:ext>
            </a:extLst>
          </p:cNvPr>
          <p:cNvPicPr>
            <a:picLocks noChangeAspect="1"/>
          </p:cNvPicPr>
          <p:nvPr userDrawn="1"/>
        </p:nvPicPr>
        <p:blipFill>
          <a:blip r:embed="rId2">
            <a:alphaModFix amt="20000"/>
          </a:blip>
          <a:stretch>
            <a:fillRect/>
          </a:stretch>
        </p:blipFill>
        <p:spPr>
          <a:xfrm>
            <a:off x="0" y="0"/>
            <a:ext cx="9144000" cy="5143500"/>
          </a:xfrm>
          <a:prstGeom prst="rect">
            <a:avLst/>
          </a:prstGeom>
        </p:spPr>
      </p:pic>
      <p:sp>
        <p:nvSpPr>
          <p:cNvPr id="2" name="Title 1"/>
          <p:cNvSpPr>
            <a:spLocks noGrp="1"/>
          </p:cNvSpPr>
          <p:nvPr>
            <p:ph type="title" hasCustomPrompt="1"/>
          </p:nvPr>
        </p:nvSpPr>
        <p:spPr>
          <a:xfrm>
            <a:off x="458595" y="428149"/>
            <a:ext cx="8226811" cy="407874"/>
          </a:xfrm>
        </p:spPr>
        <p:txBody>
          <a:bodyPr/>
          <a:lstStyle>
            <a:lvl1pPr algn="l">
              <a:defRPr sz="2400" b="1" i="0">
                <a:latin typeface="PS TT Commons" panose="02000506040000020004" pitchFamily="2" charset="77"/>
              </a:defRPr>
            </a:lvl1pPr>
          </a:lstStyle>
          <a:p>
            <a:r>
              <a:rPr lang="en-US"/>
              <a:t>Click to Add Title in Title Case</a:t>
            </a:r>
          </a:p>
        </p:txBody>
      </p:sp>
      <p:sp>
        <p:nvSpPr>
          <p:cNvPr id="10" name="Content Placeholder 2">
            <a:extLst>
              <a:ext uri="{FF2B5EF4-FFF2-40B4-BE49-F238E27FC236}">
                <a16:creationId xmlns:a16="http://schemas.microsoft.com/office/drawing/2014/main" id="{2530AAB8-D666-9B48-B7C8-2FFD1CBAE99C}"/>
              </a:ext>
            </a:extLst>
          </p:cNvPr>
          <p:cNvSpPr>
            <a:spLocks noGrp="1"/>
          </p:cNvSpPr>
          <p:nvPr>
            <p:ph sz="quarter" idx="12" hasCustomPrompt="1"/>
          </p:nvPr>
        </p:nvSpPr>
        <p:spPr>
          <a:xfrm>
            <a:off x="458595" y="1684639"/>
            <a:ext cx="3925836" cy="2504303"/>
          </a:xfrm>
          <a:prstGeom prst="roundRect">
            <a:avLst>
              <a:gd name="adj" fmla="val 5057"/>
            </a:avLst>
          </a:prstGeom>
          <a:noFill/>
          <a:ln w="57150">
            <a:solidFill>
              <a:schemeClr val="bg2">
                <a:lumMod val="90000"/>
              </a:schemeClr>
            </a:solidFill>
          </a:ln>
        </p:spPr>
        <p:txBody>
          <a:bodyPr anchor="ctr"/>
          <a:lstStyle>
            <a:lvl1pPr algn="ctr">
              <a:defRPr sz="1800">
                <a:solidFill>
                  <a:schemeClr val="bg2">
                    <a:lumMod val="90000"/>
                  </a:schemeClr>
                </a:solidFill>
              </a:defRPr>
            </a:lvl1pPr>
          </a:lstStyle>
          <a:p>
            <a:r>
              <a:rPr lang="en-US" dirty="0"/>
              <a:t>Add text</a:t>
            </a:r>
          </a:p>
        </p:txBody>
      </p:sp>
      <p:sp>
        <p:nvSpPr>
          <p:cNvPr id="11" name="Content Placeholder 2">
            <a:extLst>
              <a:ext uri="{FF2B5EF4-FFF2-40B4-BE49-F238E27FC236}">
                <a16:creationId xmlns:a16="http://schemas.microsoft.com/office/drawing/2014/main" id="{3F10AF50-3254-0349-8CE3-80683EF2F625}"/>
              </a:ext>
            </a:extLst>
          </p:cNvPr>
          <p:cNvSpPr>
            <a:spLocks noGrp="1"/>
          </p:cNvSpPr>
          <p:nvPr>
            <p:ph sz="quarter" idx="13" hasCustomPrompt="1"/>
          </p:nvPr>
        </p:nvSpPr>
        <p:spPr>
          <a:xfrm>
            <a:off x="4759571" y="1684639"/>
            <a:ext cx="3925836" cy="2504303"/>
          </a:xfrm>
          <a:prstGeom prst="roundRect">
            <a:avLst>
              <a:gd name="adj" fmla="val 5057"/>
            </a:avLst>
          </a:prstGeom>
          <a:noFill/>
          <a:ln w="57150">
            <a:solidFill>
              <a:schemeClr val="bg2">
                <a:lumMod val="90000"/>
              </a:schemeClr>
            </a:solidFill>
          </a:ln>
        </p:spPr>
        <p:txBody>
          <a:bodyPr anchor="ctr"/>
          <a:lstStyle>
            <a:lvl1pPr marL="0" marR="0" indent="0" algn="ctr" defTabSz="439491" rtl="0" eaLnBrk="1" fontAlgn="auto" latinLnBrk="0" hangingPunct="1">
              <a:lnSpc>
                <a:spcPct val="100000"/>
              </a:lnSpc>
              <a:spcBef>
                <a:spcPts val="1350"/>
              </a:spcBef>
              <a:spcAft>
                <a:spcPts val="0"/>
              </a:spcAft>
              <a:buClrTx/>
              <a:buSzPct val="75000"/>
              <a:buFont typeface="Myriad Pro" panose="020B0503030403020204" pitchFamily="34" charset="0"/>
              <a:buNone/>
              <a:tabLst/>
              <a:defRPr sz="1800">
                <a:solidFill>
                  <a:schemeClr val="bg2">
                    <a:lumMod val="90000"/>
                  </a:schemeClr>
                </a:solidFill>
              </a:defRPr>
            </a:lvl1pPr>
          </a:lstStyle>
          <a:p>
            <a:pPr marL="42862" marR="0" lvl="0" indent="-42862" algn="ctr" defTabSz="439491" rtl="0" eaLnBrk="1" fontAlgn="auto" latinLnBrk="0" hangingPunct="1">
              <a:lnSpc>
                <a:spcPct val="100000"/>
              </a:lnSpc>
              <a:spcBef>
                <a:spcPts val="1350"/>
              </a:spcBef>
              <a:spcAft>
                <a:spcPts val="0"/>
              </a:spcAft>
              <a:buClrTx/>
              <a:buSzPct val="75000"/>
              <a:buFont typeface="Myriad Pro" panose="020B0503030403020204" pitchFamily="34" charset="0"/>
              <a:buChar char=" "/>
              <a:tabLst/>
              <a:defRPr/>
            </a:pPr>
            <a:r>
              <a:rPr lang="en-US" dirty="0"/>
              <a:t>Add text</a:t>
            </a:r>
          </a:p>
        </p:txBody>
      </p:sp>
    </p:spTree>
    <p:extLst>
      <p:ext uri="{BB962C8B-B14F-4D97-AF65-F5344CB8AC3E}">
        <p14:creationId xmlns:p14="http://schemas.microsoft.com/office/powerpoint/2010/main" val="3277836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Thu, 7/18/2024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
        <p:nvSpPr>
          <p:cNvPr id="7" name="Title 1"/>
          <p:cNvSpPr txBox="1">
            <a:spLocks/>
          </p:cNvSpPr>
          <p:nvPr userDrawn="1"/>
        </p:nvSpPr>
        <p:spPr>
          <a:xfrm>
            <a:off x="457200" y="210636"/>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pPr algn="ctr"/>
            <a:r>
              <a:rPr lang="en-US">
                <a:solidFill>
                  <a:schemeClr val="tx1"/>
                </a:solidFill>
                <a:latin typeface="Segoe Pro" charset="0"/>
              </a:rPr>
              <a:t>Click to edit Master title style</a:t>
            </a:r>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 id="2147483662" r:id="rId12"/>
    <p:sldLayoutId id="2147483663" r:id="rId13"/>
    <p:sldLayoutId id="2147483664"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3.xml"/><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png"/><Relationship Id="rId1" Type="http://schemas.openxmlformats.org/officeDocument/2006/relationships/slideLayout" Target="../slideLayouts/slideLayout13.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 Id="rId9" Type="http://schemas.openxmlformats.org/officeDocument/2006/relationships/image" Target="../media/image4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dduzgun-security/github-enterprise-cloud-configuration" TargetMode="External"/><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8.xml"/><Relationship Id="rId4" Type="http://schemas.openxmlformats.org/officeDocument/2006/relationships/image" Target="../media/image57.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Almost Everyone</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timw.info/linkedin</a:t>
            </a:r>
          </a:p>
          <a:p>
            <a:endParaRPr lang="en-US" dirty="0"/>
          </a:p>
        </p:txBody>
      </p:sp>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Tell GH Copilot about you</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Reduce the assumptions GitHub Copilot makes when creating completions for you</a:t>
            </a:r>
          </a:p>
        </p:txBody>
      </p:sp>
    </p:spTree>
    <p:extLst>
      <p:ext uri="{BB962C8B-B14F-4D97-AF65-F5344CB8AC3E}">
        <p14:creationId xmlns:p14="http://schemas.microsoft.com/office/powerpoint/2010/main" val="14524133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511300" y="1424536"/>
            <a:ext cx="6475791" cy="2578256"/>
          </a:xfrm>
        </p:spPr>
        <p:txBody>
          <a:bodyPr/>
          <a:lstStyle/>
          <a:p>
            <a:r>
              <a:rPr lang="en-US" dirty="0"/>
              <a:t>Materials: </a:t>
            </a:r>
            <a:r>
              <a:rPr lang="en-US" b="1" dirty="0">
                <a:solidFill>
                  <a:srgbClr val="0070C0"/>
                </a:solidFill>
              </a:rPr>
              <a:t>timw.info/</a:t>
            </a:r>
            <a:r>
              <a:rPr lang="en-US" b="1" dirty="0" err="1">
                <a:solidFill>
                  <a:srgbClr val="0070C0"/>
                </a:solidFill>
              </a:rPr>
              <a:t>copilotaio</a:t>
            </a:r>
            <a:endParaRPr lang="en-US" b="1" dirty="0">
              <a:solidFill>
                <a:srgbClr val="0070C0"/>
              </a:solidFill>
            </a:endParaRPr>
          </a:p>
          <a:p>
            <a:r>
              <a:rPr lang="en-US" dirty="0"/>
              <a:t>Contact: </a:t>
            </a:r>
            <a:r>
              <a:rPr lang="en-US" b="1" dirty="0">
                <a:solidFill>
                  <a:srgbClr val="0070C0"/>
                </a:solidFill>
              </a:rPr>
              <a:t>timw.info/linkedin</a:t>
            </a:r>
          </a:p>
        </p:txBody>
      </p:sp>
      <p:pic>
        <p:nvPicPr>
          <p:cNvPr id="6" name="Picture 5" descr="A person wearing glasses&#10;&#10;Description automatically generated with medium confidence">
            <a:extLst>
              <a:ext uri="{FF2B5EF4-FFF2-40B4-BE49-F238E27FC236}">
                <a16:creationId xmlns:a16="http://schemas.microsoft.com/office/drawing/2014/main" id="{A7302749-2DEE-428D-925E-38A84F86D839}"/>
              </a:ext>
            </a:extLst>
          </p:cNvPr>
          <p:cNvPicPr>
            <a:picLocks noChangeAspect="1"/>
          </p:cNvPicPr>
          <p:nvPr/>
        </p:nvPicPr>
        <p:blipFill>
          <a:blip r:embed="rId2"/>
          <a:stretch>
            <a:fillRect/>
          </a:stretch>
        </p:blipFill>
        <p:spPr>
          <a:xfrm>
            <a:off x="6354035" y="1140707"/>
            <a:ext cx="2332763" cy="2862085"/>
          </a:xfrm>
          <a:prstGeom prst="rect">
            <a:avLst/>
          </a:prstGeom>
        </p:spPr>
      </p:pic>
    </p:spTree>
    <p:extLst>
      <p:ext uri="{BB962C8B-B14F-4D97-AF65-F5344CB8AC3E}">
        <p14:creationId xmlns:p14="http://schemas.microsoft.com/office/powerpoint/2010/main" val="1900369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p:txBody>
          <a:bodyPr/>
          <a:lstStyle/>
          <a:p>
            <a:r>
              <a:rPr lang="en-US" dirty="0"/>
              <a:t>This Section Is...</a:t>
            </a:r>
          </a:p>
        </p:txBody>
      </p:sp>
      <p:pic>
        <p:nvPicPr>
          <p:cNvPr id="2050" name="Picture 2">
            <a:extLst>
              <a:ext uri="{FF2B5EF4-FFF2-40B4-BE49-F238E27FC236}">
                <a16:creationId xmlns:a16="http://schemas.microsoft.com/office/drawing/2014/main" id="{63B957D3-5486-A7EC-DC5B-89AC10346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4310" y="998482"/>
            <a:ext cx="4195380" cy="3146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868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8BFAA1-4FA6-D101-2D7E-ADE33466C119}"/>
              </a:ext>
            </a:extLst>
          </p:cNvPr>
          <p:cNvSpPr>
            <a:spLocks noGrp="1"/>
          </p:cNvSpPr>
          <p:nvPr>
            <p:ph type="title"/>
          </p:nvPr>
        </p:nvSpPr>
        <p:spPr/>
        <p:txBody>
          <a:bodyPr/>
          <a:lstStyle/>
          <a:p>
            <a:r>
              <a:rPr lang="en-US" dirty="0"/>
              <a:t>Foundational Terminology</a:t>
            </a:r>
          </a:p>
        </p:txBody>
      </p:sp>
    </p:spTree>
    <p:extLst>
      <p:ext uri="{BB962C8B-B14F-4D97-AF65-F5344CB8AC3E}">
        <p14:creationId xmlns:p14="http://schemas.microsoft.com/office/powerpoint/2010/main" val="31167149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174632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A subset of Artificial Intelligence that focuses on developing algorithms and statistical models to enable computers to learn from and make predictions or decisions based on data without explicit programming.</a:t>
            </a:r>
            <a:endParaRPr lang="en-US" dirty="0"/>
          </a:p>
        </p:txBody>
      </p:sp>
    </p:spTree>
    <p:extLst>
      <p:ext uri="{BB962C8B-B14F-4D97-AF65-F5344CB8AC3E}">
        <p14:creationId xmlns:p14="http://schemas.microsoft.com/office/powerpoint/2010/main" val="102888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Neural Networks</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Computational models inspired by the human brain, consisting of interconnected nodes or neurons, which are organized in layers and designed to recognize patterns and process complex data by adjusting the connections between nodes through a learning process.</a:t>
            </a:r>
            <a:endParaRPr lang="en-US" dirty="0"/>
          </a:p>
        </p:txBody>
      </p:sp>
    </p:spTree>
    <p:extLst>
      <p:ext uri="{BB962C8B-B14F-4D97-AF65-F5344CB8AC3E}">
        <p14:creationId xmlns:p14="http://schemas.microsoft.com/office/powerpoint/2010/main" val="14524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980F4C-ADCF-CD49-93B1-808F29F69DD7}"/>
              </a:ext>
            </a:extLst>
          </p:cNvPr>
          <p:cNvSpPr>
            <a:spLocks noGrp="1"/>
          </p:cNvSpPr>
          <p:nvPr>
            <p:ph type="title"/>
          </p:nvPr>
        </p:nvSpPr>
        <p:spPr/>
        <p:txBody>
          <a:bodyPr/>
          <a:lstStyle/>
          <a:p>
            <a:r>
              <a:rPr lang="en-US" dirty="0"/>
              <a:t>New Paradigms...and Fear</a:t>
            </a:r>
          </a:p>
        </p:txBody>
      </p:sp>
      <p:grpSp>
        <p:nvGrpSpPr>
          <p:cNvPr id="18" name="Group 17">
            <a:extLst>
              <a:ext uri="{FF2B5EF4-FFF2-40B4-BE49-F238E27FC236}">
                <a16:creationId xmlns:a16="http://schemas.microsoft.com/office/drawing/2014/main" id="{400A2BD4-D3E6-287F-0C3A-604E4F77D42E}"/>
              </a:ext>
            </a:extLst>
          </p:cNvPr>
          <p:cNvGrpSpPr/>
          <p:nvPr/>
        </p:nvGrpSpPr>
        <p:grpSpPr>
          <a:xfrm>
            <a:off x="285369" y="1498854"/>
            <a:ext cx="2102358" cy="2437257"/>
            <a:chOff x="570738" y="2997708"/>
            <a:chExt cx="4204716" cy="4874514"/>
          </a:xfrm>
        </p:grpSpPr>
        <p:pic>
          <p:nvPicPr>
            <p:cNvPr id="7" name="Picture 6" descr="A picture containing electronics, calculator, dark, cellphone&#10;&#10;Description automatically generated">
              <a:extLst>
                <a:ext uri="{FF2B5EF4-FFF2-40B4-BE49-F238E27FC236}">
                  <a16:creationId xmlns:a16="http://schemas.microsoft.com/office/drawing/2014/main" id="{DF3DFF91-1C1C-14E7-F761-B2323B5DC3C4}"/>
                </a:ext>
              </a:extLst>
            </p:cNvPr>
            <p:cNvPicPr>
              <a:picLocks noChangeAspect="1"/>
            </p:cNvPicPr>
            <p:nvPr/>
          </p:nvPicPr>
          <p:blipFill>
            <a:blip r:embed="rId2"/>
            <a:stretch>
              <a:fillRect/>
            </a:stretch>
          </p:blipFill>
          <p:spPr>
            <a:xfrm>
              <a:off x="570738" y="2997708"/>
              <a:ext cx="4204716" cy="4204716"/>
            </a:xfrm>
            <a:prstGeom prst="rect">
              <a:avLst/>
            </a:prstGeom>
          </p:spPr>
        </p:pic>
        <p:sp>
          <p:nvSpPr>
            <p:cNvPr id="14" name="TextBox 13">
              <a:extLst>
                <a:ext uri="{FF2B5EF4-FFF2-40B4-BE49-F238E27FC236}">
                  <a16:creationId xmlns:a16="http://schemas.microsoft.com/office/drawing/2014/main" id="{89436F07-BBC9-65D7-1ACF-B421E8E62A9B}"/>
                </a:ext>
              </a:extLst>
            </p:cNvPr>
            <p:cNvSpPr txBox="1"/>
            <p:nvPr/>
          </p:nvSpPr>
          <p:spPr>
            <a:xfrm>
              <a:off x="941832" y="6857238"/>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1970s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Calculators</a:t>
              </a:r>
            </a:p>
          </p:txBody>
        </p:sp>
      </p:grpSp>
      <p:grpSp>
        <p:nvGrpSpPr>
          <p:cNvPr id="19" name="Group 18">
            <a:extLst>
              <a:ext uri="{FF2B5EF4-FFF2-40B4-BE49-F238E27FC236}">
                <a16:creationId xmlns:a16="http://schemas.microsoft.com/office/drawing/2014/main" id="{C6D14E28-594D-689A-6B31-0894DA040630}"/>
              </a:ext>
            </a:extLst>
          </p:cNvPr>
          <p:cNvGrpSpPr/>
          <p:nvPr/>
        </p:nvGrpSpPr>
        <p:grpSpPr>
          <a:xfrm>
            <a:off x="2681605" y="1669542"/>
            <a:ext cx="1753617" cy="2258568"/>
            <a:chOff x="5363210" y="3339084"/>
            <a:chExt cx="3507233" cy="4517136"/>
          </a:xfrm>
        </p:grpSpPr>
        <p:pic>
          <p:nvPicPr>
            <p:cNvPr id="9" name="Picture 8" descr="A picture containing icon&#10;&#10;Description automatically generated">
              <a:extLst>
                <a:ext uri="{FF2B5EF4-FFF2-40B4-BE49-F238E27FC236}">
                  <a16:creationId xmlns:a16="http://schemas.microsoft.com/office/drawing/2014/main" id="{DC59D0D1-E223-86C9-4253-75D636D077E0}"/>
                </a:ext>
              </a:extLst>
            </p:cNvPr>
            <p:cNvPicPr>
              <a:picLocks noChangeAspect="1"/>
            </p:cNvPicPr>
            <p:nvPr/>
          </p:nvPicPr>
          <p:blipFill>
            <a:blip r:embed="rId3"/>
            <a:stretch>
              <a:fillRect/>
            </a:stretch>
          </p:blipFill>
          <p:spPr>
            <a:xfrm>
              <a:off x="5363210" y="3339084"/>
              <a:ext cx="3427476" cy="3427476"/>
            </a:xfrm>
            <a:prstGeom prst="rect">
              <a:avLst/>
            </a:prstGeom>
          </p:spPr>
        </p:pic>
        <p:sp>
          <p:nvSpPr>
            <p:cNvPr id="15" name="TextBox 14">
              <a:extLst>
                <a:ext uri="{FF2B5EF4-FFF2-40B4-BE49-F238E27FC236}">
                  <a16:creationId xmlns:a16="http://schemas.microsoft.com/office/drawing/2014/main" id="{E97932C4-8113-2D28-5F1C-AADEA36B4D2A}"/>
                </a:ext>
              </a:extLst>
            </p:cNvPr>
            <p:cNvSpPr txBox="1"/>
            <p:nvPr/>
          </p:nvSpPr>
          <p:spPr>
            <a:xfrm>
              <a:off x="5407915"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1980s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Robotics</a:t>
              </a:r>
            </a:p>
          </p:txBody>
        </p:sp>
      </p:grpSp>
      <p:grpSp>
        <p:nvGrpSpPr>
          <p:cNvPr id="20" name="Group 19">
            <a:extLst>
              <a:ext uri="{FF2B5EF4-FFF2-40B4-BE49-F238E27FC236}">
                <a16:creationId xmlns:a16="http://schemas.microsoft.com/office/drawing/2014/main" id="{7158E416-B780-0A50-31D0-2F0D1A49222F}"/>
              </a:ext>
            </a:extLst>
          </p:cNvPr>
          <p:cNvGrpSpPr/>
          <p:nvPr/>
        </p:nvGrpSpPr>
        <p:grpSpPr>
          <a:xfrm>
            <a:off x="4689221" y="1759458"/>
            <a:ext cx="1793495" cy="2164842"/>
            <a:chOff x="9378442" y="3518916"/>
            <a:chExt cx="3586990" cy="4329684"/>
          </a:xfrm>
        </p:grpSpPr>
        <p:pic>
          <p:nvPicPr>
            <p:cNvPr id="11" name="Picture 10" descr="Shape&#10;&#10;Description automatically generated with low confidence">
              <a:extLst>
                <a:ext uri="{FF2B5EF4-FFF2-40B4-BE49-F238E27FC236}">
                  <a16:creationId xmlns:a16="http://schemas.microsoft.com/office/drawing/2014/main" id="{17CC1895-BE13-6FD1-253D-1A11FAC04FC2}"/>
                </a:ext>
              </a:extLst>
            </p:cNvPr>
            <p:cNvPicPr>
              <a:picLocks noChangeAspect="1"/>
            </p:cNvPicPr>
            <p:nvPr/>
          </p:nvPicPr>
          <p:blipFill>
            <a:blip r:embed="rId4"/>
            <a:stretch>
              <a:fillRect/>
            </a:stretch>
          </p:blipFill>
          <p:spPr>
            <a:xfrm>
              <a:off x="9378442" y="3518916"/>
              <a:ext cx="3469386" cy="3469386"/>
            </a:xfrm>
            <a:prstGeom prst="rect">
              <a:avLst/>
            </a:prstGeom>
          </p:spPr>
        </p:pic>
        <p:sp>
          <p:nvSpPr>
            <p:cNvPr id="16" name="TextBox 15">
              <a:extLst>
                <a:ext uri="{FF2B5EF4-FFF2-40B4-BE49-F238E27FC236}">
                  <a16:creationId xmlns:a16="http://schemas.microsoft.com/office/drawing/2014/main" id="{747A7B18-1C35-5DFB-A588-687E4FA9B293}"/>
                </a:ext>
              </a:extLst>
            </p:cNvPr>
            <p:cNvSpPr txBox="1"/>
            <p:nvPr/>
          </p:nvSpPr>
          <p:spPr>
            <a:xfrm>
              <a:off x="9502904" y="683361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1990s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WWW</a:t>
              </a:r>
            </a:p>
          </p:txBody>
        </p:sp>
      </p:grpSp>
      <p:grpSp>
        <p:nvGrpSpPr>
          <p:cNvPr id="21" name="Group 20">
            <a:extLst>
              <a:ext uri="{FF2B5EF4-FFF2-40B4-BE49-F238E27FC236}">
                <a16:creationId xmlns:a16="http://schemas.microsoft.com/office/drawing/2014/main" id="{D25DACC1-ABE1-B720-C64F-4A5D64FB5936}"/>
              </a:ext>
            </a:extLst>
          </p:cNvPr>
          <p:cNvGrpSpPr/>
          <p:nvPr/>
        </p:nvGrpSpPr>
        <p:grpSpPr>
          <a:xfrm>
            <a:off x="6717792" y="1804035"/>
            <a:ext cx="1731264" cy="2124075"/>
            <a:chOff x="13435584" y="3608070"/>
            <a:chExt cx="3462528" cy="4248150"/>
          </a:xfrm>
        </p:grpSpPr>
        <p:pic>
          <p:nvPicPr>
            <p:cNvPr id="13" name="Picture 12" descr="A picture containing icon&#10;&#10;Description automatically generated">
              <a:extLst>
                <a:ext uri="{FF2B5EF4-FFF2-40B4-BE49-F238E27FC236}">
                  <a16:creationId xmlns:a16="http://schemas.microsoft.com/office/drawing/2014/main" id="{A9AB77A9-B880-2A83-B815-EA9386F00C64}"/>
                </a:ext>
              </a:extLst>
            </p:cNvPr>
            <p:cNvPicPr>
              <a:picLocks noChangeAspect="1"/>
            </p:cNvPicPr>
            <p:nvPr/>
          </p:nvPicPr>
          <p:blipFill>
            <a:blip r:embed="rId5"/>
            <a:stretch>
              <a:fillRect/>
            </a:stretch>
          </p:blipFill>
          <p:spPr>
            <a:xfrm>
              <a:off x="13435584" y="3608070"/>
              <a:ext cx="3249168" cy="3249168"/>
            </a:xfrm>
            <a:prstGeom prst="rect">
              <a:avLst/>
            </a:prstGeom>
          </p:spPr>
        </p:pic>
        <p:sp>
          <p:nvSpPr>
            <p:cNvPr id="17" name="TextBox 16">
              <a:extLst>
                <a:ext uri="{FF2B5EF4-FFF2-40B4-BE49-F238E27FC236}">
                  <a16:creationId xmlns:a16="http://schemas.microsoft.com/office/drawing/2014/main" id="{1191DF03-C0F4-0DCA-204C-B8FBCE04ABEB}"/>
                </a:ext>
              </a:extLst>
            </p:cNvPr>
            <p:cNvSpPr txBox="1"/>
            <p:nvPr/>
          </p:nvSpPr>
          <p:spPr>
            <a:xfrm>
              <a:off x="13435584"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2010s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AI</a:t>
              </a:r>
            </a:p>
          </p:txBody>
        </p:sp>
      </p:grpSp>
    </p:spTree>
    <p:extLst>
      <p:ext uri="{BB962C8B-B14F-4D97-AF65-F5344CB8AC3E}">
        <p14:creationId xmlns:p14="http://schemas.microsoft.com/office/powerpoint/2010/main" val="166794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err="1">
                <a:solidFill>
                  <a:srgbClr val="0070C0"/>
                </a:solidFill>
              </a:rPr>
              <a:t>OpenAI</a:t>
            </a:r>
            <a:r>
              <a:rPr lang="en-US" dirty="0">
                <a:solidFill>
                  <a:schemeClr val="accent5">
                    <a:lumMod val="50000"/>
                  </a:schemeClr>
                </a:solidFill>
              </a:rPr>
              <a:t> is a research organization that aims to create safe and beneficial AI for humanity</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err="1">
                <a:solidFill>
                  <a:srgbClr val="0070C0"/>
                </a:solidFill>
              </a:rPr>
              <a:t>ChatGPT</a:t>
            </a:r>
            <a:r>
              <a:rPr lang="en-US" dirty="0">
                <a:solidFill>
                  <a:schemeClr val="accent5">
                    <a:lumMod val="50000"/>
                  </a:schemeClr>
                </a:solidFill>
              </a:rPr>
              <a:t> is a large language model (LLM) that understands and generates natural language text</a:t>
            </a:r>
          </a:p>
        </p:txBody>
      </p:sp>
    </p:spTree>
    <p:extLst>
      <p:ext uri="{BB962C8B-B14F-4D97-AF65-F5344CB8AC3E}">
        <p14:creationId xmlns:p14="http://schemas.microsoft.com/office/powerpoint/2010/main" val="29321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a:solidFill>
                  <a:srgbClr val="0070C0"/>
                </a:solidFill>
              </a:rPr>
              <a:t>GitHub Copilot </a:t>
            </a:r>
            <a:r>
              <a:rPr lang="en-US" dirty="0">
                <a:solidFill>
                  <a:schemeClr val="accent5">
                    <a:lumMod val="50000"/>
                  </a:schemeClr>
                </a:solidFill>
              </a:rPr>
              <a:t>is an AI-powered pair programmer that suggests code snippets based on the context of your code</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a:solidFill>
                  <a:srgbClr val="0070C0"/>
                </a:solidFill>
              </a:rPr>
              <a:t>Azure </a:t>
            </a:r>
            <a:r>
              <a:rPr lang="en-US" dirty="0" err="1">
                <a:solidFill>
                  <a:srgbClr val="0070C0"/>
                </a:solidFill>
              </a:rPr>
              <a:t>OpenAI</a:t>
            </a:r>
            <a:r>
              <a:rPr lang="en-US" dirty="0">
                <a:solidFill>
                  <a:srgbClr val="0070C0"/>
                </a:solidFill>
              </a:rPr>
              <a:t> </a:t>
            </a:r>
            <a:r>
              <a:rPr lang="en-US" dirty="0">
                <a:solidFill>
                  <a:schemeClr val="accent5">
                    <a:lumMod val="50000"/>
                  </a:schemeClr>
                </a:solidFill>
              </a:rPr>
              <a:t>is  a cloud-based platform that offers access to </a:t>
            </a:r>
            <a:r>
              <a:rPr lang="en-US" dirty="0" err="1">
                <a:solidFill>
                  <a:schemeClr val="accent5">
                    <a:lumMod val="50000"/>
                  </a:schemeClr>
                </a:solidFill>
              </a:rPr>
              <a:t>OpenAI's</a:t>
            </a:r>
            <a:r>
              <a:rPr lang="en-US" dirty="0">
                <a:solidFill>
                  <a:schemeClr val="accent5">
                    <a:lumMod val="50000"/>
                  </a:schemeClr>
                </a:solidFill>
              </a:rPr>
              <a:t> cutting-edge language models and AI capabilities</a:t>
            </a:r>
          </a:p>
        </p:txBody>
      </p:sp>
    </p:spTree>
    <p:extLst>
      <p:ext uri="{BB962C8B-B14F-4D97-AF65-F5344CB8AC3E}">
        <p14:creationId xmlns:p14="http://schemas.microsoft.com/office/powerpoint/2010/main" val="311315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425220" y="1287286"/>
            <a:ext cx="3971636" cy="3098799"/>
          </a:xfrm>
        </p:spPr>
        <p:txBody>
          <a:bodyPr/>
          <a:lstStyle/>
          <a:p>
            <a:r>
              <a:rPr lang="en-US" dirty="0"/>
              <a:t>Based in Nashville, TN, US</a:t>
            </a:r>
          </a:p>
          <a:p>
            <a:pPr lvl="1"/>
            <a:r>
              <a:rPr lang="en-US" dirty="0"/>
              <a:t>Central time zone</a:t>
            </a:r>
          </a:p>
          <a:p>
            <a:r>
              <a:rPr lang="en-US" dirty="0"/>
              <a:t>26-year Microsoft Certified Trainer (MCT)</a:t>
            </a:r>
          </a:p>
          <a:p>
            <a:r>
              <a:rPr lang="en-US" dirty="0"/>
              <a:t>6-year Microsoft MVP in Azure AI</a:t>
            </a:r>
          </a:p>
          <a:p>
            <a:r>
              <a:rPr lang="en-US" dirty="0"/>
              <a:t>Connect: timw.info/linkedin</a:t>
            </a:r>
          </a:p>
        </p:txBody>
      </p:sp>
      <p:pic>
        <p:nvPicPr>
          <p:cNvPr id="5" name="Picture 4" descr="A person wearing glasses&#10;&#10;Description automatically generated with medium confidence">
            <a:extLst>
              <a:ext uri="{FF2B5EF4-FFF2-40B4-BE49-F238E27FC236}">
                <a16:creationId xmlns:a16="http://schemas.microsoft.com/office/drawing/2014/main" id="{04F9BA33-5634-4235-ACEC-CF4F26E702A2}"/>
              </a:ext>
            </a:extLst>
          </p:cNvPr>
          <p:cNvPicPr>
            <a:picLocks noChangeAspect="1"/>
          </p:cNvPicPr>
          <p:nvPr/>
        </p:nvPicPr>
        <p:blipFill>
          <a:blip r:embed="rId2"/>
          <a:stretch>
            <a:fillRect/>
          </a:stretch>
        </p:blipFill>
        <p:spPr>
          <a:xfrm>
            <a:off x="5732963" y="762001"/>
            <a:ext cx="2953836" cy="3624084"/>
          </a:xfrm>
          <a:prstGeom prst="rect">
            <a:avLst/>
          </a:prstGeom>
        </p:spPr>
      </p:pic>
      <p:pic>
        <p:nvPicPr>
          <p:cNvPr id="1026" name="Picture 2" descr="GitHub Actions badge image. Certification. Intermediate level. Issued by GitHub">
            <a:extLst>
              <a:ext uri="{FF2B5EF4-FFF2-40B4-BE49-F238E27FC236}">
                <a16:creationId xmlns:a16="http://schemas.microsoft.com/office/drawing/2014/main" id="{4E190F60-2588-E4BC-1062-1523D5370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01" y="1974850"/>
            <a:ext cx="1193800" cy="119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C94BF4-55BB-20F8-E44D-EBB95CF0B647}"/>
              </a:ext>
            </a:extLst>
          </p:cNvPr>
          <p:cNvSpPr>
            <a:spLocks noGrp="1"/>
          </p:cNvSpPr>
          <p:nvPr>
            <p:ph type="title"/>
          </p:nvPr>
        </p:nvSpPr>
        <p:spPr/>
        <p:txBody>
          <a:bodyPr/>
          <a:lstStyle/>
          <a:p>
            <a:r>
              <a:rPr lang="en-US" dirty="0"/>
              <a:t>Machine Learning Model Training</a:t>
            </a:r>
          </a:p>
        </p:txBody>
      </p:sp>
      <p:grpSp>
        <p:nvGrpSpPr>
          <p:cNvPr id="29" name="Group 28">
            <a:extLst>
              <a:ext uri="{FF2B5EF4-FFF2-40B4-BE49-F238E27FC236}">
                <a16:creationId xmlns:a16="http://schemas.microsoft.com/office/drawing/2014/main" id="{557F4563-1F52-2942-91A5-B99915795DF5}"/>
              </a:ext>
            </a:extLst>
          </p:cNvPr>
          <p:cNvGrpSpPr/>
          <p:nvPr/>
        </p:nvGrpSpPr>
        <p:grpSpPr>
          <a:xfrm>
            <a:off x="942782" y="820229"/>
            <a:ext cx="1175302" cy="1276015"/>
            <a:chOff x="2109686" y="1640458"/>
            <a:chExt cx="2350604" cy="2552030"/>
          </a:xfrm>
        </p:grpSpPr>
        <p:pic>
          <p:nvPicPr>
            <p:cNvPr id="20" name="Picture 19" descr="A picture containing text, sign&#10;&#10;Description automatically generated">
              <a:extLst>
                <a:ext uri="{FF2B5EF4-FFF2-40B4-BE49-F238E27FC236}">
                  <a16:creationId xmlns:a16="http://schemas.microsoft.com/office/drawing/2014/main" id="{A9BCEBA9-6FF4-2110-BBE2-18FB726D2B05}"/>
                </a:ext>
              </a:extLst>
            </p:cNvPr>
            <p:cNvPicPr>
              <a:picLocks noChangeAspect="1"/>
            </p:cNvPicPr>
            <p:nvPr/>
          </p:nvPicPr>
          <p:blipFill>
            <a:blip r:embed="rId2"/>
            <a:stretch>
              <a:fillRect/>
            </a:stretch>
          </p:blipFill>
          <p:spPr>
            <a:xfrm>
              <a:off x="2109686" y="1640458"/>
              <a:ext cx="2350604" cy="2350604"/>
            </a:xfrm>
            <a:prstGeom prst="rect">
              <a:avLst/>
            </a:prstGeom>
          </p:spPr>
        </p:pic>
        <p:sp>
          <p:nvSpPr>
            <p:cNvPr id="27" name="TextBox 26">
              <a:extLst>
                <a:ext uri="{FF2B5EF4-FFF2-40B4-BE49-F238E27FC236}">
                  <a16:creationId xmlns:a16="http://schemas.microsoft.com/office/drawing/2014/main" id="{FCDFE879-D651-F5D4-CC93-87E38EBB8B5F}"/>
                </a:ext>
              </a:extLst>
            </p:cNvPr>
            <p:cNvSpPr txBox="1"/>
            <p:nvPr/>
          </p:nvSpPr>
          <p:spPr>
            <a:xfrm>
              <a:off x="2408349" y="3570217"/>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REST API</a:t>
              </a:r>
            </a:p>
          </p:txBody>
        </p:sp>
      </p:grpSp>
      <p:grpSp>
        <p:nvGrpSpPr>
          <p:cNvPr id="31" name="Group 30">
            <a:extLst>
              <a:ext uri="{FF2B5EF4-FFF2-40B4-BE49-F238E27FC236}">
                <a16:creationId xmlns:a16="http://schemas.microsoft.com/office/drawing/2014/main" id="{B9295D42-F608-E7A3-587E-C0B5C7A7817E}"/>
              </a:ext>
            </a:extLst>
          </p:cNvPr>
          <p:cNvGrpSpPr/>
          <p:nvPr/>
        </p:nvGrpSpPr>
        <p:grpSpPr>
          <a:xfrm>
            <a:off x="3945900" y="736643"/>
            <a:ext cx="1317965" cy="1342474"/>
            <a:chOff x="6766008" y="1484286"/>
            <a:chExt cx="2635929" cy="2684947"/>
          </a:xfrm>
        </p:grpSpPr>
        <p:pic>
          <p:nvPicPr>
            <p:cNvPr id="26" name="Picture 25" descr="Shape, icon&#10;&#10;Description automatically generated with medium confidence">
              <a:extLst>
                <a:ext uri="{FF2B5EF4-FFF2-40B4-BE49-F238E27FC236}">
                  <a16:creationId xmlns:a16="http://schemas.microsoft.com/office/drawing/2014/main" id="{F3948E57-1479-0959-7FAE-2EBE7775B402}"/>
                </a:ext>
              </a:extLst>
            </p:cNvPr>
            <p:cNvPicPr>
              <a:picLocks noChangeAspect="1"/>
            </p:cNvPicPr>
            <p:nvPr/>
          </p:nvPicPr>
          <p:blipFill>
            <a:blip r:embed="rId3"/>
            <a:stretch>
              <a:fillRect/>
            </a:stretch>
          </p:blipFill>
          <p:spPr>
            <a:xfrm>
              <a:off x="6766008" y="1484286"/>
              <a:ext cx="2635929" cy="2635929"/>
            </a:xfrm>
            <a:prstGeom prst="rect">
              <a:avLst/>
            </a:prstGeom>
          </p:spPr>
        </p:pic>
        <p:sp>
          <p:nvSpPr>
            <p:cNvPr id="28" name="TextBox 27">
              <a:extLst>
                <a:ext uri="{FF2B5EF4-FFF2-40B4-BE49-F238E27FC236}">
                  <a16:creationId xmlns:a16="http://schemas.microsoft.com/office/drawing/2014/main" id="{B6336A91-2183-E4B1-9323-78680A517C5E}"/>
                </a:ext>
              </a:extLst>
            </p:cNvPr>
            <p:cNvSpPr txBox="1"/>
            <p:nvPr/>
          </p:nvSpPr>
          <p:spPr>
            <a:xfrm>
              <a:off x="7202578" y="3546962"/>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Prediction</a:t>
              </a:r>
            </a:p>
          </p:txBody>
        </p:sp>
      </p:grpSp>
      <p:grpSp>
        <p:nvGrpSpPr>
          <p:cNvPr id="33" name="Group 32">
            <a:extLst>
              <a:ext uri="{FF2B5EF4-FFF2-40B4-BE49-F238E27FC236}">
                <a16:creationId xmlns:a16="http://schemas.microsoft.com/office/drawing/2014/main" id="{5F329C3E-243D-1972-0E5B-AE8C961B338E}"/>
              </a:ext>
            </a:extLst>
          </p:cNvPr>
          <p:cNvGrpSpPr/>
          <p:nvPr/>
        </p:nvGrpSpPr>
        <p:grpSpPr>
          <a:xfrm>
            <a:off x="6922855" y="550416"/>
            <a:ext cx="1666717" cy="1666717"/>
            <a:chOff x="12647918" y="1135533"/>
            <a:chExt cx="3333434" cy="3333434"/>
          </a:xfrm>
        </p:grpSpPr>
        <p:pic>
          <p:nvPicPr>
            <p:cNvPr id="22" name="Picture 21" descr="A picture containing text&#10;&#10;Description automatically generated">
              <a:extLst>
                <a:ext uri="{FF2B5EF4-FFF2-40B4-BE49-F238E27FC236}">
                  <a16:creationId xmlns:a16="http://schemas.microsoft.com/office/drawing/2014/main" id="{BCCBB354-8B2E-C41E-7FE4-AAA262D97E63}"/>
                </a:ext>
              </a:extLst>
            </p:cNvPr>
            <p:cNvPicPr>
              <a:picLocks noChangeAspect="1"/>
            </p:cNvPicPr>
            <p:nvPr/>
          </p:nvPicPr>
          <p:blipFill>
            <a:blip r:embed="rId4"/>
            <a:stretch>
              <a:fillRect/>
            </a:stretch>
          </p:blipFill>
          <p:spPr>
            <a:xfrm>
              <a:off x="12647918" y="1135533"/>
              <a:ext cx="3333434" cy="3333434"/>
            </a:xfrm>
            <a:prstGeom prst="rect">
              <a:avLst/>
            </a:prstGeom>
          </p:spPr>
        </p:pic>
        <p:sp>
          <p:nvSpPr>
            <p:cNvPr id="30" name="TextBox 29">
              <a:extLst>
                <a:ext uri="{FF2B5EF4-FFF2-40B4-BE49-F238E27FC236}">
                  <a16:creationId xmlns:a16="http://schemas.microsoft.com/office/drawing/2014/main" id="{3A278335-EE68-BC7E-B813-02541228A7FB}"/>
                </a:ext>
              </a:extLst>
            </p:cNvPr>
            <p:cNvSpPr txBox="1"/>
            <p:nvPr/>
          </p:nvSpPr>
          <p:spPr>
            <a:xfrm>
              <a:off x="13033420" y="3304375"/>
              <a:ext cx="2542831"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New data</a:t>
              </a:r>
            </a:p>
          </p:txBody>
        </p:sp>
      </p:grpSp>
      <p:grpSp>
        <p:nvGrpSpPr>
          <p:cNvPr id="49" name="Group 48">
            <a:extLst>
              <a:ext uri="{FF2B5EF4-FFF2-40B4-BE49-F238E27FC236}">
                <a16:creationId xmlns:a16="http://schemas.microsoft.com/office/drawing/2014/main" id="{0AB68C74-E3DE-A1DE-0E89-1234003A49DF}"/>
              </a:ext>
            </a:extLst>
          </p:cNvPr>
          <p:cNvGrpSpPr/>
          <p:nvPr/>
        </p:nvGrpSpPr>
        <p:grpSpPr>
          <a:xfrm>
            <a:off x="3908233" y="3608576"/>
            <a:ext cx="1393299" cy="1171103"/>
            <a:chOff x="6484674" y="7117331"/>
            <a:chExt cx="2786597" cy="2342205"/>
          </a:xfrm>
        </p:grpSpPr>
        <p:pic>
          <p:nvPicPr>
            <p:cNvPr id="16" name="Picture 15" descr="A picture containing graphical user interface&#10;&#10;Description automatically generated">
              <a:extLst>
                <a:ext uri="{FF2B5EF4-FFF2-40B4-BE49-F238E27FC236}">
                  <a16:creationId xmlns:a16="http://schemas.microsoft.com/office/drawing/2014/main" id="{73908501-9652-78E7-A743-EB9194BD94FE}"/>
                </a:ext>
              </a:extLst>
            </p:cNvPr>
            <p:cNvPicPr>
              <a:picLocks noChangeAspect="1"/>
            </p:cNvPicPr>
            <p:nvPr/>
          </p:nvPicPr>
          <p:blipFill>
            <a:blip r:embed="rId5"/>
            <a:stretch>
              <a:fillRect/>
            </a:stretch>
          </p:blipFill>
          <p:spPr>
            <a:xfrm>
              <a:off x="6753756" y="7117331"/>
              <a:ext cx="2235537" cy="2235537"/>
            </a:xfrm>
            <a:prstGeom prst="rect">
              <a:avLst/>
            </a:prstGeom>
          </p:spPr>
        </p:pic>
        <p:sp>
          <p:nvSpPr>
            <p:cNvPr id="34" name="TextBox 33">
              <a:extLst>
                <a:ext uri="{FF2B5EF4-FFF2-40B4-BE49-F238E27FC236}">
                  <a16:creationId xmlns:a16="http://schemas.microsoft.com/office/drawing/2014/main" id="{FD18A0D3-A5D2-C662-667A-036F80CEC395}"/>
                </a:ext>
              </a:extLst>
            </p:cNvPr>
            <p:cNvSpPr txBox="1"/>
            <p:nvPr/>
          </p:nvSpPr>
          <p:spPr>
            <a:xfrm>
              <a:off x="6484674" y="883726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Big compute</a:t>
              </a:r>
            </a:p>
          </p:txBody>
        </p:sp>
      </p:grpSp>
      <p:grpSp>
        <p:nvGrpSpPr>
          <p:cNvPr id="37" name="Group 36">
            <a:extLst>
              <a:ext uri="{FF2B5EF4-FFF2-40B4-BE49-F238E27FC236}">
                <a16:creationId xmlns:a16="http://schemas.microsoft.com/office/drawing/2014/main" id="{576797AA-8C1D-F3F0-ADE3-6CFFCAA3AF9F}"/>
              </a:ext>
            </a:extLst>
          </p:cNvPr>
          <p:cNvGrpSpPr/>
          <p:nvPr/>
        </p:nvGrpSpPr>
        <p:grpSpPr>
          <a:xfrm>
            <a:off x="3908233" y="2217133"/>
            <a:ext cx="1393299" cy="1213024"/>
            <a:chOff x="7131535" y="4335221"/>
            <a:chExt cx="2786597" cy="2426047"/>
          </a:xfrm>
        </p:grpSpPr>
        <p:sp>
          <p:nvSpPr>
            <p:cNvPr id="32" name="TextBox 31">
              <a:extLst>
                <a:ext uri="{FF2B5EF4-FFF2-40B4-BE49-F238E27FC236}">
                  <a16:creationId xmlns:a16="http://schemas.microsoft.com/office/drawing/2014/main" id="{9E6F02E0-5227-BA9E-E6DC-1D3F14FD0892}"/>
                </a:ext>
              </a:extLst>
            </p:cNvPr>
            <p:cNvSpPr txBox="1"/>
            <p:nvPr/>
          </p:nvSpPr>
          <p:spPr>
            <a:xfrm>
              <a:off x="7131535" y="6138997"/>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Pattern</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identification</a:t>
              </a:r>
            </a:p>
          </p:txBody>
        </p:sp>
        <p:pic>
          <p:nvPicPr>
            <p:cNvPr id="36" name="Picture 35" descr="Icon, Teams&#10;&#10;Description automatically generated">
              <a:extLst>
                <a:ext uri="{FF2B5EF4-FFF2-40B4-BE49-F238E27FC236}">
                  <a16:creationId xmlns:a16="http://schemas.microsoft.com/office/drawing/2014/main" id="{F7419A90-D572-08DA-8595-B1A2ABB655FD}"/>
                </a:ext>
              </a:extLst>
            </p:cNvPr>
            <p:cNvPicPr>
              <a:picLocks noChangeAspect="1"/>
            </p:cNvPicPr>
            <p:nvPr/>
          </p:nvPicPr>
          <p:blipFill>
            <a:blip r:embed="rId6"/>
            <a:stretch>
              <a:fillRect/>
            </a:stretch>
          </p:blipFill>
          <p:spPr>
            <a:xfrm>
              <a:off x="7736304" y="4335221"/>
              <a:ext cx="1750386" cy="1750386"/>
            </a:xfrm>
            <a:prstGeom prst="rect">
              <a:avLst/>
            </a:prstGeom>
          </p:spPr>
        </p:pic>
      </p:grpSp>
      <p:grpSp>
        <p:nvGrpSpPr>
          <p:cNvPr id="40" name="Group 39">
            <a:extLst>
              <a:ext uri="{FF2B5EF4-FFF2-40B4-BE49-F238E27FC236}">
                <a16:creationId xmlns:a16="http://schemas.microsoft.com/office/drawing/2014/main" id="{BA85B6AF-C2F5-F00C-6271-A62ADF85629A}"/>
              </a:ext>
            </a:extLst>
          </p:cNvPr>
          <p:cNvGrpSpPr/>
          <p:nvPr/>
        </p:nvGrpSpPr>
        <p:grpSpPr>
          <a:xfrm>
            <a:off x="7059564" y="2181328"/>
            <a:ext cx="1393299" cy="1184876"/>
            <a:chOff x="14420626" y="4335221"/>
            <a:chExt cx="2786597" cy="2369751"/>
          </a:xfrm>
        </p:grpSpPr>
        <p:pic>
          <p:nvPicPr>
            <p:cNvPr id="14" name="Picture 13" descr="Shape, circle&#10;&#10;Description automatically generated">
              <a:extLst>
                <a:ext uri="{FF2B5EF4-FFF2-40B4-BE49-F238E27FC236}">
                  <a16:creationId xmlns:a16="http://schemas.microsoft.com/office/drawing/2014/main" id="{459A81FD-6852-9DD6-3C37-3F9EDE2BBBB1}"/>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38" name="TextBox 37">
              <a:extLst>
                <a:ext uri="{FF2B5EF4-FFF2-40B4-BE49-F238E27FC236}">
                  <a16:creationId xmlns:a16="http://schemas.microsoft.com/office/drawing/2014/main" id="{E92EAEBF-1640-390C-D5C8-8F8C159E2E4D}"/>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grpSp>
        <p:nvGrpSpPr>
          <p:cNvPr id="42" name="Group 41">
            <a:extLst>
              <a:ext uri="{FF2B5EF4-FFF2-40B4-BE49-F238E27FC236}">
                <a16:creationId xmlns:a16="http://schemas.microsoft.com/office/drawing/2014/main" id="{14BC6781-E92F-701E-6E6B-C54AB3C8D8C5}"/>
              </a:ext>
            </a:extLst>
          </p:cNvPr>
          <p:cNvGrpSpPr/>
          <p:nvPr/>
        </p:nvGrpSpPr>
        <p:grpSpPr>
          <a:xfrm>
            <a:off x="833784" y="2301032"/>
            <a:ext cx="1393299" cy="1293771"/>
            <a:chOff x="1292189" y="4840925"/>
            <a:chExt cx="2786597" cy="2587541"/>
          </a:xfrm>
        </p:grpSpPr>
        <p:pic>
          <p:nvPicPr>
            <p:cNvPr id="18" name="Picture 17" descr="Icon&#10;&#10;Description automatically generated">
              <a:extLst>
                <a:ext uri="{FF2B5EF4-FFF2-40B4-BE49-F238E27FC236}">
                  <a16:creationId xmlns:a16="http://schemas.microsoft.com/office/drawing/2014/main" id="{A97D1E91-C177-374B-670E-D91EA3B8A12F}"/>
                </a:ext>
              </a:extLst>
            </p:cNvPr>
            <p:cNvPicPr>
              <a:picLocks noChangeAspect="1"/>
            </p:cNvPicPr>
            <p:nvPr/>
          </p:nvPicPr>
          <p:blipFill>
            <a:blip r:embed="rId8"/>
            <a:stretch>
              <a:fillRect/>
            </a:stretch>
          </p:blipFill>
          <p:spPr>
            <a:xfrm>
              <a:off x="1637181" y="4840925"/>
              <a:ext cx="2096615" cy="2096615"/>
            </a:xfrm>
            <a:prstGeom prst="rect">
              <a:avLst/>
            </a:prstGeom>
          </p:spPr>
        </p:pic>
        <p:sp>
          <p:nvSpPr>
            <p:cNvPr id="39" name="TextBox 38">
              <a:extLst>
                <a:ext uri="{FF2B5EF4-FFF2-40B4-BE49-F238E27FC236}">
                  <a16:creationId xmlns:a16="http://schemas.microsoft.com/office/drawing/2014/main" id="{E2552F30-B658-4F40-81D6-B376211B15E3}"/>
                </a:ext>
              </a:extLst>
            </p:cNvPr>
            <p:cNvSpPr txBox="1"/>
            <p:nvPr/>
          </p:nvSpPr>
          <p:spPr>
            <a:xfrm>
              <a:off x="1292189" y="680619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Training</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data</a:t>
              </a:r>
            </a:p>
          </p:txBody>
        </p:sp>
      </p:grpSp>
      <p:grpSp>
        <p:nvGrpSpPr>
          <p:cNvPr id="45" name="Group 44">
            <a:extLst>
              <a:ext uri="{FF2B5EF4-FFF2-40B4-BE49-F238E27FC236}">
                <a16:creationId xmlns:a16="http://schemas.microsoft.com/office/drawing/2014/main" id="{5709A9DC-51C0-C1BC-168A-D22907BC79DE}"/>
              </a:ext>
            </a:extLst>
          </p:cNvPr>
          <p:cNvGrpSpPr/>
          <p:nvPr/>
        </p:nvGrpSpPr>
        <p:grpSpPr>
          <a:xfrm>
            <a:off x="833784" y="3542003"/>
            <a:ext cx="1393299" cy="1136437"/>
            <a:chOff x="1597044" y="7084005"/>
            <a:chExt cx="2786597" cy="2272874"/>
          </a:xfrm>
        </p:grpSpPr>
        <p:sp>
          <p:nvSpPr>
            <p:cNvPr id="41" name="TextBox 40">
              <a:extLst>
                <a:ext uri="{FF2B5EF4-FFF2-40B4-BE49-F238E27FC236}">
                  <a16:creationId xmlns:a16="http://schemas.microsoft.com/office/drawing/2014/main" id="{30A6C3B2-EC92-B20F-2ED8-7F288F0BBCF5}"/>
                </a:ext>
              </a:extLst>
            </p:cNvPr>
            <p:cNvSpPr txBox="1"/>
            <p:nvPr/>
          </p:nvSpPr>
          <p:spPr>
            <a:xfrm>
              <a:off x="1597044" y="8734608"/>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Test data</a:t>
              </a:r>
            </a:p>
          </p:txBody>
        </p:sp>
        <p:pic>
          <p:nvPicPr>
            <p:cNvPr id="44" name="Picture 43" descr="Text&#10;&#10;Description automatically generated">
              <a:extLst>
                <a:ext uri="{FF2B5EF4-FFF2-40B4-BE49-F238E27FC236}">
                  <a16:creationId xmlns:a16="http://schemas.microsoft.com/office/drawing/2014/main" id="{DB483BFA-0780-0410-B605-2D8C782FC0CA}"/>
                </a:ext>
              </a:extLst>
            </p:cNvPr>
            <p:cNvPicPr>
              <a:picLocks noChangeAspect="1"/>
            </p:cNvPicPr>
            <p:nvPr/>
          </p:nvPicPr>
          <p:blipFill>
            <a:blip r:embed="rId9"/>
            <a:stretch>
              <a:fillRect/>
            </a:stretch>
          </p:blipFill>
          <p:spPr>
            <a:xfrm>
              <a:off x="1931111" y="7084005"/>
              <a:ext cx="2137032" cy="2137032"/>
            </a:xfrm>
            <a:prstGeom prst="rect">
              <a:avLst/>
            </a:prstGeom>
          </p:spPr>
        </p:pic>
      </p:grpSp>
      <p:grpSp>
        <p:nvGrpSpPr>
          <p:cNvPr id="46" name="Group 45">
            <a:extLst>
              <a:ext uri="{FF2B5EF4-FFF2-40B4-BE49-F238E27FC236}">
                <a16:creationId xmlns:a16="http://schemas.microsoft.com/office/drawing/2014/main" id="{A3EA9456-7FE4-2C07-11D8-33689DEF0874}"/>
              </a:ext>
            </a:extLst>
          </p:cNvPr>
          <p:cNvGrpSpPr/>
          <p:nvPr/>
        </p:nvGrpSpPr>
        <p:grpSpPr>
          <a:xfrm>
            <a:off x="7059564" y="3594803"/>
            <a:ext cx="1393299" cy="1184876"/>
            <a:chOff x="14420626" y="4335221"/>
            <a:chExt cx="2786597" cy="2369751"/>
          </a:xfrm>
        </p:grpSpPr>
        <p:pic>
          <p:nvPicPr>
            <p:cNvPr id="47" name="Picture 46" descr="Shape, circle&#10;&#10;Description automatically generated">
              <a:extLst>
                <a:ext uri="{FF2B5EF4-FFF2-40B4-BE49-F238E27FC236}">
                  <a16:creationId xmlns:a16="http://schemas.microsoft.com/office/drawing/2014/main" id="{400BA829-2BDA-C91B-101C-55833F7F9D20}"/>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48" name="TextBox 47">
              <a:extLst>
                <a:ext uri="{FF2B5EF4-FFF2-40B4-BE49-F238E27FC236}">
                  <a16:creationId xmlns:a16="http://schemas.microsoft.com/office/drawing/2014/main" id="{8922B429-5CCC-3691-3986-9CEA49A3E692}"/>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sp>
        <p:nvSpPr>
          <p:cNvPr id="50" name="Arrow: Right 49">
            <a:extLst>
              <a:ext uri="{FF2B5EF4-FFF2-40B4-BE49-F238E27FC236}">
                <a16:creationId xmlns:a16="http://schemas.microsoft.com/office/drawing/2014/main" id="{2C8566C5-ECAD-858A-AC41-2F42B0486EF3}"/>
              </a:ext>
            </a:extLst>
          </p:cNvPr>
          <p:cNvSpPr/>
          <p:nvPr/>
        </p:nvSpPr>
        <p:spPr>
          <a:xfrm rot="1507599">
            <a:off x="2123068"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Arrow: Right 50">
            <a:extLst>
              <a:ext uri="{FF2B5EF4-FFF2-40B4-BE49-F238E27FC236}">
                <a16:creationId xmlns:a16="http://schemas.microsoft.com/office/drawing/2014/main" id="{1DDF7F6D-D02E-0903-FEFB-300706E68D15}"/>
              </a:ext>
            </a:extLst>
          </p:cNvPr>
          <p:cNvSpPr/>
          <p:nvPr/>
        </p:nvSpPr>
        <p:spPr>
          <a:xfrm rot="20092401" flipH="1">
            <a:off x="5400501"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Arrow: Right 51">
            <a:extLst>
              <a:ext uri="{FF2B5EF4-FFF2-40B4-BE49-F238E27FC236}">
                <a16:creationId xmlns:a16="http://schemas.microsoft.com/office/drawing/2014/main" id="{4E8648AB-F32F-910A-27FE-F255A0B3ED44}"/>
              </a:ext>
            </a:extLst>
          </p:cNvPr>
          <p:cNvSpPr/>
          <p:nvPr/>
        </p:nvSpPr>
        <p:spPr>
          <a:xfrm rot="16200000">
            <a:off x="4384944" y="3378051"/>
            <a:ext cx="374114"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Arrow: Right 52">
            <a:extLst>
              <a:ext uri="{FF2B5EF4-FFF2-40B4-BE49-F238E27FC236}">
                <a16:creationId xmlns:a16="http://schemas.microsoft.com/office/drawing/2014/main" id="{716D2C82-3A62-EF38-50DB-7E0B3BC1BE32}"/>
              </a:ext>
            </a:extLst>
          </p:cNvPr>
          <p:cNvSpPr/>
          <p:nvPr/>
        </p:nvSpPr>
        <p:spPr>
          <a:xfrm flipH="1">
            <a:off x="2218853" y="1179838"/>
            <a:ext cx="1617052"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4" name="Arrow: Right 53">
            <a:extLst>
              <a:ext uri="{FF2B5EF4-FFF2-40B4-BE49-F238E27FC236}">
                <a16:creationId xmlns:a16="http://schemas.microsoft.com/office/drawing/2014/main" id="{463D1E2C-14BE-FD34-F409-06B603EA8729}"/>
              </a:ext>
            </a:extLst>
          </p:cNvPr>
          <p:cNvSpPr/>
          <p:nvPr/>
        </p:nvSpPr>
        <p:spPr>
          <a:xfrm flipH="1">
            <a:off x="5216146" y="1164293"/>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Arrow: Right 1">
            <a:extLst>
              <a:ext uri="{FF2B5EF4-FFF2-40B4-BE49-F238E27FC236}">
                <a16:creationId xmlns:a16="http://schemas.microsoft.com/office/drawing/2014/main" id="{EBECFEAD-9FD1-FD18-8248-36E7493C6E27}"/>
              </a:ext>
            </a:extLst>
          </p:cNvPr>
          <p:cNvSpPr/>
          <p:nvPr/>
        </p:nvSpPr>
        <p:spPr>
          <a:xfrm rot="5400000" flipH="1">
            <a:off x="4504762" y="2120957"/>
            <a:ext cx="483376"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Tree>
    <p:extLst>
      <p:ext uri="{BB962C8B-B14F-4D97-AF65-F5344CB8AC3E}">
        <p14:creationId xmlns:p14="http://schemas.microsoft.com/office/powerpoint/2010/main" val="21132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Develop a partnership with GitHub Copilot</a:t>
            </a:r>
          </a:p>
          <a:p>
            <a:r>
              <a:rPr lang="en-US" dirty="0"/>
              <a:t>Possess a wide-spectrum understanding of the service and GitHub's roadmap</a:t>
            </a:r>
          </a:p>
          <a:p>
            <a:r>
              <a:rPr lang="en-US" dirty="0"/>
              <a:t>Pick up valuable, time-saving tips, tricks, shortcuts, and gotchas</a:t>
            </a:r>
          </a:p>
          <a:p>
            <a:r>
              <a:rPr lang="en-US" dirty="0"/>
              <a:t>Talk shop, exchange ideas, and generate possibilities</a:t>
            </a:r>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118158" y="2110085"/>
            <a:ext cx="8907696" cy="1323439"/>
          </a:xfrm>
          <a:prstGeom prst="rect">
            <a:avLst/>
          </a:prstGeom>
          <a:noFill/>
        </p:spPr>
        <p:txBody>
          <a:bodyPr wrap="none" lIns="91440" tIns="45720" rIns="91440" bIns="45720">
            <a:spAutoFit/>
          </a:bodyPr>
          <a:lstStyle/>
          <a:p>
            <a:pPr algn="ctr"/>
            <a:r>
              <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rPr>
              <a:t>timw.info/</a:t>
            </a:r>
            <a:r>
              <a:rPr lang="en-US" sz="8000" b="1" cap="none" spc="0" dirty="0" err="1">
                <a:ln w="12700">
                  <a:solidFill>
                    <a:schemeClr val="accent5"/>
                  </a:solidFill>
                  <a:prstDash val="solid"/>
                </a:ln>
                <a:pattFill prst="ltDnDiag">
                  <a:fgClr>
                    <a:schemeClr val="accent5">
                      <a:lumMod val="60000"/>
                      <a:lumOff val="40000"/>
                    </a:schemeClr>
                  </a:fgClr>
                  <a:bgClr>
                    <a:schemeClr val="bg1"/>
                  </a:bgClr>
                </a:pattFill>
                <a:effectLst/>
              </a:rPr>
              <a:t>copilotaio</a:t>
            </a:r>
            <a:endPar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Break Schedule (Central Time Zone)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1413049" y="1074263"/>
            <a:ext cx="7539420" cy="3547021"/>
          </a:xfrm>
        </p:spPr>
        <p:txBody>
          <a:bodyPr/>
          <a:lstStyle/>
          <a:p>
            <a:r>
              <a:rPr lang="en-US" sz="2800" dirty="0"/>
              <a:t>08:00am  -  Start</a:t>
            </a:r>
          </a:p>
          <a:p>
            <a:r>
              <a:rPr lang="en-US" sz="2800" dirty="0"/>
              <a:t>09:00am  -  10-minute break</a:t>
            </a:r>
          </a:p>
          <a:p>
            <a:r>
              <a:rPr lang="en-US" sz="2800" dirty="0"/>
              <a:t>10:00am   -  10-minute break</a:t>
            </a:r>
          </a:p>
          <a:p>
            <a:r>
              <a:rPr lang="en-US" sz="2800" dirty="0"/>
              <a:t>11:00am   -  10-minute break</a:t>
            </a:r>
          </a:p>
          <a:p>
            <a:r>
              <a:rPr lang="en-US" sz="2800" dirty="0"/>
              <a:t>12:00pm  -  Finish</a:t>
            </a:r>
          </a:p>
        </p:txBody>
      </p:sp>
    </p:spTree>
    <p:extLst>
      <p:ext uri="{BB962C8B-B14F-4D97-AF65-F5344CB8AC3E}">
        <p14:creationId xmlns:p14="http://schemas.microsoft.com/office/powerpoint/2010/main" val="4098099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E3DF-BFE0-3A59-7961-8EC6C4A53313}"/>
              </a:ext>
            </a:extLst>
          </p:cNvPr>
          <p:cNvSpPr>
            <a:spLocks noGrp="1"/>
          </p:cNvSpPr>
          <p:nvPr>
            <p:ph type="title"/>
          </p:nvPr>
        </p:nvSpPr>
        <p:spPr/>
        <p:txBody>
          <a:bodyPr/>
          <a:lstStyle/>
          <a:p>
            <a:r>
              <a:rPr lang="en-US" dirty="0"/>
              <a:t> </a:t>
            </a:r>
          </a:p>
        </p:txBody>
      </p:sp>
      <p:grpSp>
        <p:nvGrpSpPr>
          <p:cNvPr id="17" name="Group 16">
            <a:extLst>
              <a:ext uri="{FF2B5EF4-FFF2-40B4-BE49-F238E27FC236}">
                <a16:creationId xmlns:a16="http://schemas.microsoft.com/office/drawing/2014/main" id="{1B6D4278-C5D7-223F-493D-D95FEDCFB9F3}"/>
              </a:ext>
            </a:extLst>
          </p:cNvPr>
          <p:cNvGrpSpPr/>
          <p:nvPr/>
        </p:nvGrpSpPr>
        <p:grpSpPr>
          <a:xfrm>
            <a:off x="276986" y="2152019"/>
            <a:ext cx="899705" cy="1038907"/>
            <a:chOff x="357595" y="1784711"/>
            <a:chExt cx="1799409" cy="2077813"/>
          </a:xfrm>
        </p:grpSpPr>
        <p:pic>
          <p:nvPicPr>
            <p:cNvPr id="5" name="Picture 4" descr="Icon&#10;&#10;Description automatically generated">
              <a:extLst>
                <a:ext uri="{FF2B5EF4-FFF2-40B4-BE49-F238E27FC236}">
                  <a16:creationId xmlns:a16="http://schemas.microsoft.com/office/drawing/2014/main" id="{5F0DDD4F-8638-76B0-15C2-C38059A3EF30}"/>
                </a:ext>
              </a:extLst>
            </p:cNvPr>
            <p:cNvPicPr>
              <a:picLocks noChangeAspect="1"/>
            </p:cNvPicPr>
            <p:nvPr/>
          </p:nvPicPr>
          <p:blipFill>
            <a:blip r:embed="rId2"/>
            <a:stretch>
              <a:fillRect/>
            </a:stretch>
          </p:blipFill>
          <p:spPr>
            <a:xfrm>
              <a:off x="357595" y="1784711"/>
              <a:ext cx="1799409" cy="1799409"/>
            </a:xfrm>
            <a:prstGeom prst="rect">
              <a:avLst/>
            </a:prstGeom>
          </p:spPr>
        </p:pic>
        <p:sp>
          <p:nvSpPr>
            <p:cNvPr id="6" name="TextBox 5">
              <a:extLst>
                <a:ext uri="{FF2B5EF4-FFF2-40B4-BE49-F238E27FC236}">
                  <a16:creationId xmlns:a16="http://schemas.microsoft.com/office/drawing/2014/main" id="{9EAA8A08-4D7B-30C5-0C09-8828130079AE}"/>
                </a:ext>
              </a:extLst>
            </p:cNvPr>
            <p:cNvSpPr txBox="1"/>
            <p:nvPr/>
          </p:nvSpPr>
          <p:spPr>
            <a:xfrm>
              <a:off x="659677" y="3274696"/>
              <a:ext cx="121484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Client</a:t>
              </a:r>
            </a:p>
          </p:txBody>
        </p:sp>
      </p:grpSp>
      <p:grpSp>
        <p:nvGrpSpPr>
          <p:cNvPr id="18" name="Group 17">
            <a:extLst>
              <a:ext uri="{FF2B5EF4-FFF2-40B4-BE49-F238E27FC236}">
                <a16:creationId xmlns:a16="http://schemas.microsoft.com/office/drawing/2014/main" id="{5A61458E-3DB5-1EE7-5E89-BD68E3CE3E70}"/>
              </a:ext>
            </a:extLst>
          </p:cNvPr>
          <p:cNvGrpSpPr/>
          <p:nvPr/>
        </p:nvGrpSpPr>
        <p:grpSpPr>
          <a:xfrm>
            <a:off x="7928227" y="2034291"/>
            <a:ext cx="1036045" cy="1095648"/>
            <a:chOff x="15317838" y="1784711"/>
            <a:chExt cx="2072090" cy="2191295"/>
          </a:xfrm>
        </p:grpSpPr>
        <p:pic>
          <p:nvPicPr>
            <p:cNvPr id="8" name="Picture 7" descr="Graphical user interface&#10;&#10;Description automatically generated with medium confidence">
              <a:extLst>
                <a:ext uri="{FF2B5EF4-FFF2-40B4-BE49-F238E27FC236}">
                  <a16:creationId xmlns:a16="http://schemas.microsoft.com/office/drawing/2014/main" id="{2DD3FAAC-41B9-9995-FA9C-B6EEF9FABA67}"/>
                </a:ext>
              </a:extLst>
            </p:cNvPr>
            <p:cNvPicPr>
              <a:picLocks noChangeAspect="1"/>
            </p:cNvPicPr>
            <p:nvPr/>
          </p:nvPicPr>
          <p:blipFill>
            <a:blip r:embed="rId3"/>
            <a:stretch>
              <a:fillRect/>
            </a:stretch>
          </p:blipFill>
          <p:spPr>
            <a:xfrm>
              <a:off x="15466421" y="1784711"/>
              <a:ext cx="1923507" cy="1923507"/>
            </a:xfrm>
            <a:prstGeom prst="rect">
              <a:avLst/>
            </a:prstGeom>
          </p:spPr>
        </p:pic>
        <p:sp>
          <p:nvSpPr>
            <p:cNvPr id="16" name="TextBox 15">
              <a:extLst>
                <a:ext uri="{FF2B5EF4-FFF2-40B4-BE49-F238E27FC236}">
                  <a16:creationId xmlns:a16="http://schemas.microsoft.com/office/drawing/2014/main" id="{7E186CE6-C57C-0749-3BE9-76C8AC9FD6FF}"/>
                </a:ext>
              </a:extLst>
            </p:cNvPr>
            <p:cNvSpPr txBox="1"/>
            <p:nvPr/>
          </p:nvSpPr>
          <p:spPr>
            <a:xfrm>
              <a:off x="15317838" y="3388178"/>
              <a:ext cx="181736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API server</a:t>
              </a:r>
            </a:p>
          </p:txBody>
        </p:sp>
      </p:grpSp>
      <p:sp>
        <p:nvSpPr>
          <p:cNvPr id="19" name="Arrow: Right 18">
            <a:extLst>
              <a:ext uri="{FF2B5EF4-FFF2-40B4-BE49-F238E27FC236}">
                <a16:creationId xmlns:a16="http://schemas.microsoft.com/office/drawing/2014/main" id="{10149917-8A5D-0CB8-EEDF-1FFBCED0FF7A}"/>
              </a:ext>
            </a:extLst>
          </p:cNvPr>
          <p:cNvSpPr/>
          <p:nvPr/>
        </p:nvSpPr>
        <p:spPr>
          <a:xfrm>
            <a:off x="1371599" y="829491"/>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n-NO" sz="900" dirty="0">
                <a:latin typeface="Roboto Mono Medium" pitchFamily="2" charset="0"/>
                <a:ea typeface="Roboto Mono Medium" pitchFamily="2" charset="0"/>
              </a:rPr>
              <a:t>POST https://api.example.com/v1/users</a:t>
            </a:r>
            <a:endParaRPr lang="en-US" sz="900" dirty="0">
              <a:latin typeface="Roboto Mono Medium" pitchFamily="2" charset="0"/>
              <a:ea typeface="Roboto Mono Medium" pitchFamily="2" charset="0"/>
            </a:endParaRPr>
          </a:p>
        </p:txBody>
      </p:sp>
      <p:grpSp>
        <p:nvGrpSpPr>
          <p:cNvPr id="25" name="Group 24">
            <a:extLst>
              <a:ext uri="{FF2B5EF4-FFF2-40B4-BE49-F238E27FC236}">
                <a16:creationId xmlns:a16="http://schemas.microsoft.com/office/drawing/2014/main" id="{464505C8-9275-54E8-E8E3-2FF798F3BF21}"/>
              </a:ext>
            </a:extLst>
          </p:cNvPr>
          <p:cNvGrpSpPr/>
          <p:nvPr/>
        </p:nvGrpSpPr>
        <p:grpSpPr>
          <a:xfrm>
            <a:off x="7680590" y="749022"/>
            <a:ext cx="1258098" cy="1028488"/>
            <a:chOff x="5132885" y="7175724"/>
            <a:chExt cx="3174273" cy="2594952"/>
          </a:xfrm>
        </p:grpSpPr>
        <p:pic>
          <p:nvPicPr>
            <p:cNvPr id="15" name="Picture 14" descr="A picture containing text, sign&#10;&#10;Description automatically generated">
              <a:extLst>
                <a:ext uri="{FF2B5EF4-FFF2-40B4-BE49-F238E27FC236}">
                  <a16:creationId xmlns:a16="http://schemas.microsoft.com/office/drawing/2014/main" id="{D4FE594E-E12F-0821-40A0-9793559D93CD}"/>
                </a:ext>
              </a:extLst>
            </p:cNvPr>
            <p:cNvPicPr>
              <a:picLocks noChangeAspect="1"/>
            </p:cNvPicPr>
            <p:nvPr/>
          </p:nvPicPr>
          <p:blipFill>
            <a:blip r:embed="rId4"/>
            <a:stretch>
              <a:fillRect/>
            </a:stretch>
          </p:blipFill>
          <p:spPr>
            <a:xfrm>
              <a:off x="5758268" y="7175724"/>
              <a:ext cx="1923507" cy="1923507"/>
            </a:xfrm>
            <a:prstGeom prst="rect">
              <a:avLst/>
            </a:prstGeom>
          </p:spPr>
        </p:pic>
        <p:sp>
          <p:nvSpPr>
            <p:cNvPr id="24" name="TextBox 23">
              <a:extLst>
                <a:ext uri="{FF2B5EF4-FFF2-40B4-BE49-F238E27FC236}">
                  <a16:creationId xmlns:a16="http://schemas.microsoft.com/office/drawing/2014/main" id="{B0B45636-5C21-6569-B951-F10E0DEA8FB4}"/>
                </a:ext>
              </a:extLst>
            </p:cNvPr>
            <p:cNvSpPr txBox="1"/>
            <p:nvPr/>
          </p:nvSpPr>
          <p:spPr>
            <a:xfrm>
              <a:off x="5132885" y="9090727"/>
              <a:ext cx="3174273" cy="679949"/>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Rate</a:t>
              </a:r>
              <a:endParaRPr lang="en-US" sz="1400" dirty="0">
                <a:solidFill>
                  <a:srgbClr val="E5E5E5">
                    <a:lumMod val="10000"/>
                  </a:srgbClr>
                </a:solidFill>
                <a:latin typeface="PS TT Commons" charset="0"/>
                <a:ea typeface="PS TT Commons" charset="0"/>
                <a:cs typeface="PS TT Commons" charset="0"/>
              </a:endParaRPr>
            </a:p>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limiting</a:t>
              </a:r>
            </a:p>
          </p:txBody>
        </p:sp>
      </p:grpSp>
      <p:sp>
        <p:nvSpPr>
          <p:cNvPr id="32" name="Arrow: Right 31">
            <a:extLst>
              <a:ext uri="{FF2B5EF4-FFF2-40B4-BE49-F238E27FC236}">
                <a16:creationId xmlns:a16="http://schemas.microsoft.com/office/drawing/2014/main" id="{C8DFB372-D842-A322-E691-C2761B6F78B6}"/>
              </a:ext>
            </a:extLst>
          </p:cNvPr>
          <p:cNvSpPr/>
          <p:nvPr/>
        </p:nvSpPr>
        <p:spPr>
          <a:xfrm flipH="1">
            <a:off x="1176691" y="2880534"/>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Roboto Mono Medium" pitchFamily="2" charset="0"/>
                <a:ea typeface="Roboto Mono Medium" pitchFamily="2" charset="0"/>
              </a:rPr>
              <a:t>HTTP 200 (OK)</a:t>
            </a:r>
          </a:p>
        </p:txBody>
      </p:sp>
      <p:grpSp>
        <p:nvGrpSpPr>
          <p:cNvPr id="43" name="Group 42">
            <a:extLst>
              <a:ext uri="{FF2B5EF4-FFF2-40B4-BE49-F238E27FC236}">
                <a16:creationId xmlns:a16="http://schemas.microsoft.com/office/drawing/2014/main" id="{6078E809-3FB4-2DDC-E25C-2634A4168CAE}"/>
              </a:ext>
            </a:extLst>
          </p:cNvPr>
          <p:cNvGrpSpPr/>
          <p:nvPr/>
        </p:nvGrpSpPr>
        <p:grpSpPr>
          <a:xfrm>
            <a:off x="4724400" y="1536522"/>
            <a:ext cx="1738702" cy="1341893"/>
            <a:chOff x="4571999" y="1759271"/>
            <a:chExt cx="1738702" cy="1341893"/>
          </a:xfrm>
        </p:grpSpPr>
        <p:sp>
          <p:nvSpPr>
            <p:cNvPr id="20" name="TextBox 19">
              <a:extLst>
                <a:ext uri="{FF2B5EF4-FFF2-40B4-BE49-F238E27FC236}">
                  <a16:creationId xmlns:a16="http://schemas.microsoft.com/office/drawing/2014/main" id="{E42B090E-B472-F45A-6353-3001D4BD4913}"/>
                </a:ext>
              </a:extLst>
            </p:cNvPr>
            <p:cNvSpPr txBox="1"/>
            <p:nvPr/>
          </p:nvSpPr>
          <p:spPr>
            <a:xfrm>
              <a:off x="4571999" y="2819496"/>
              <a:ext cx="1738702"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body</a:t>
              </a:r>
            </a:p>
          </p:txBody>
        </p:sp>
        <p:pic>
          <p:nvPicPr>
            <p:cNvPr id="4" name="Picture 3">
              <a:extLst>
                <a:ext uri="{FF2B5EF4-FFF2-40B4-BE49-F238E27FC236}">
                  <a16:creationId xmlns:a16="http://schemas.microsoft.com/office/drawing/2014/main" id="{9AE68D42-0062-542C-FE22-4FA40C9A0795}"/>
                </a:ext>
              </a:extLst>
            </p:cNvPr>
            <p:cNvPicPr>
              <a:picLocks noChangeAspect="1"/>
            </p:cNvPicPr>
            <p:nvPr/>
          </p:nvPicPr>
          <p:blipFill>
            <a:blip r:embed="rId5"/>
            <a:stretch>
              <a:fillRect/>
            </a:stretch>
          </p:blipFill>
          <p:spPr>
            <a:xfrm>
              <a:off x="4591597" y="1759271"/>
              <a:ext cx="1719104" cy="1063899"/>
            </a:xfrm>
            <a:prstGeom prst="rect">
              <a:avLst/>
            </a:prstGeom>
          </p:spPr>
        </p:pic>
      </p:grpSp>
      <p:grpSp>
        <p:nvGrpSpPr>
          <p:cNvPr id="14" name="Group 13">
            <a:extLst>
              <a:ext uri="{FF2B5EF4-FFF2-40B4-BE49-F238E27FC236}">
                <a16:creationId xmlns:a16="http://schemas.microsoft.com/office/drawing/2014/main" id="{F3439D36-8A22-C9B1-8D4B-8EBE407524EF}"/>
              </a:ext>
            </a:extLst>
          </p:cNvPr>
          <p:cNvGrpSpPr/>
          <p:nvPr/>
        </p:nvGrpSpPr>
        <p:grpSpPr>
          <a:xfrm>
            <a:off x="1905000" y="1536522"/>
            <a:ext cx="2027098" cy="607138"/>
            <a:chOff x="1938658" y="1765650"/>
            <a:chExt cx="2027098" cy="607138"/>
          </a:xfrm>
        </p:grpSpPr>
        <p:sp>
          <p:nvSpPr>
            <p:cNvPr id="7" name="TextBox 6">
              <a:extLst>
                <a:ext uri="{FF2B5EF4-FFF2-40B4-BE49-F238E27FC236}">
                  <a16:creationId xmlns:a16="http://schemas.microsoft.com/office/drawing/2014/main" id="{E780DC44-597B-71B2-66E8-C66432A03EC4}"/>
                </a:ext>
              </a:extLst>
            </p:cNvPr>
            <p:cNvSpPr txBox="1"/>
            <p:nvPr/>
          </p:nvSpPr>
          <p:spPr>
            <a:xfrm>
              <a:off x="1938658" y="2091120"/>
              <a:ext cx="2027098"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headers</a:t>
              </a:r>
            </a:p>
          </p:txBody>
        </p:sp>
        <p:pic>
          <p:nvPicPr>
            <p:cNvPr id="11" name="Picture 10">
              <a:extLst>
                <a:ext uri="{FF2B5EF4-FFF2-40B4-BE49-F238E27FC236}">
                  <a16:creationId xmlns:a16="http://schemas.microsoft.com/office/drawing/2014/main" id="{99C4BC3B-B315-5E64-AA72-7AA54D46E0E3}"/>
                </a:ext>
              </a:extLst>
            </p:cNvPr>
            <p:cNvPicPr>
              <a:picLocks noChangeAspect="1"/>
            </p:cNvPicPr>
            <p:nvPr/>
          </p:nvPicPr>
          <p:blipFill>
            <a:blip r:embed="rId6"/>
            <a:stretch>
              <a:fillRect/>
            </a:stretch>
          </p:blipFill>
          <p:spPr>
            <a:xfrm>
              <a:off x="1938658" y="1765650"/>
              <a:ext cx="2027098" cy="331225"/>
            </a:xfrm>
            <a:prstGeom prst="rect">
              <a:avLst/>
            </a:prstGeom>
          </p:spPr>
        </p:pic>
      </p:grpSp>
      <p:sp>
        <p:nvSpPr>
          <p:cNvPr id="33" name="Title 3">
            <a:extLst>
              <a:ext uri="{FF2B5EF4-FFF2-40B4-BE49-F238E27FC236}">
                <a16:creationId xmlns:a16="http://schemas.microsoft.com/office/drawing/2014/main" id="{4B3C7759-CE15-6059-384E-BA031667E582}"/>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REST API example: Create a user</a:t>
            </a:r>
          </a:p>
        </p:txBody>
      </p:sp>
      <p:grpSp>
        <p:nvGrpSpPr>
          <p:cNvPr id="40" name="Group 39">
            <a:extLst>
              <a:ext uri="{FF2B5EF4-FFF2-40B4-BE49-F238E27FC236}">
                <a16:creationId xmlns:a16="http://schemas.microsoft.com/office/drawing/2014/main" id="{C2FAF83C-F211-4D3C-5D0B-EE256B16FEA7}"/>
              </a:ext>
            </a:extLst>
          </p:cNvPr>
          <p:cNvGrpSpPr/>
          <p:nvPr/>
        </p:nvGrpSpPr>
        <p:grpSpPr>
          <a:xfrm>
            <a:off x="1746724" y="3699354"/>
            <a:ext cx="2212295" cy="777072"/>
            <a:chOff x="1801516" y="4194703"/>
            <a:chExt cx="2212295" cy="777072"/>
          </a:xfrm>
        </p:grpSpPr>
        <p:sp>
          <p:nvSpPr>
            <p:cNvPr id="13" name="TextBox 12">
              <a:extLst>
                <a:ext uri="{FF2B5EF4-FFF2-40B4-BE49-F238E27FC236}">
                  <a16:creationId xmlns:a16="http://schemas.microsoft.com/office/drawing/2014/main" id="{98121BAC-FD4A-8886-C36A-8D4B3AA99FCB}"/>
                </a:ext>
              </a:extLst>
            </p:cNvPr>
            <p:cNvSpPr txBox="1"/>
            <p:nvPr/>
          </p:nvSpPr>
          <p:spPr>
            <a:xfrm>
              <a:off x="1801516" y="4690107"/>
              <a:ext cx="2190524"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headers</a:t>
              </a:r>
            </a:p>
          </p:txBody>
        </p:sp>
        <p:pic>
          <p:nvPicPr>
            <p:cNvPr id="39" name="Picture 38">
              <a:extLst>
                <a:ext uri="{FF2B5EF4-FFF2-40B4-BE49-F238E27FC236}">
                  <a16:creationId xmlns:a16="http://schemas.microsoft.com/office/drawing/2014/main" id="{B46A5DA7-B9ED-9B82-0EC1-BA108C0C07BB}"/>
                </a:ext>
              </a:extLst>
            </p:cNvPr>
            <p:cNvPicPr>
              <a:picLocks noChangeAspect="1"/>
            </p:cNvPicPr>
            <p:nvPr/>
          </p:nvPicPr>
          <p:blipFill>
            <a:blip r:embed="rId7"/>
            <a:stretch>
              <a:fillRect/>
            </a:stretch>
          </p:blipFill>
          <p:spPr>
            <a:xfrm>
              <a:off x="1823287" y="4194703"/>
              <a:ext cx="2190524" cy="518808"/>
            </a:xfrm>
            <a:prstGeom prst="rect">
              <a:avLst/>
            </a:prstGeom>
          </p:spPr>
        </p:pic>
      </p:grpSp>
      <p:grpSp>
        <p:nvGrpSpPr>
          <p:cNvPr id="44" name="Group 43">
            <a:extLst>
              <a:ext uri="{FF2B5EF4-FFF2-40B4-BE49-F238E27FC236}">
                <a16:creationId xmlns:a16="http://schemas.microsoft.com/office/drawing/2014/main" id="{CBD37183-0ED4-AE9D-2FA7-CC201D7E2988}"/>
              </a:ext>
            </a:extLst>
          </p:cNvPr>
          <p:cNvGrpSpPr/>
          <p:nvPr/>
        </p:nvGrpSpPr>
        <p:grpSpPr>
          <a:xfrm>
            <a:off x="4835106" y="3624618"/>
            <a:ext cx="1517290" cy="1349014"/>
            <a:chOff x="5593751" y="3629878"/>
            <a:chExt cx="1517290" cy="1349014"/>
          </a:xfrm>
        </p:grpSpPr>
        <p:sp>
          <p:nvSpPr>
            <p:cNvPr id="34" name="TextBox 33">
              <a:extLst>
                <a:ext uri="{FF2B5EF4-FFF2-40B4-BE49-F238E27FC236}">
                  <a16:creationId xmlns:a16="http://schemas.microsoft.com/office/drawing/2014/main" id="{61C2D21E-9362-7FED-2864-3223E6C79858}"/>
                </a:ext>
              </a:extLst>
            </p:cNvPr>
            <p:cNvSpPr txBox="1"/>
            <p:nvPr/>
          </p:nvSpPr>
          <p:spPr>
            <a:xfrm>
              <a:off x="5593751" y="4697224"/>
              <a:ext cx="1492850"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body</a:t>
              </a:r>
            </a:p>
          </p:txBody>
        </p:sp>
        <p:pic>
          <p:nvPicPr>
            <p:cNvPr id="42" name="Picture 41">
              <a:extLst>
                <a:ext uri="{FF2B5EF4-FFF2-40B4-BE49-F238E27FC236}">
                  <a16:creationId xmlns:a16="http://schemas.microsoft.com/office/drawing/2014/main" id="{92274949-D337-496C-8E67-3A3610397DE8}"/>
                </a:ext>
              </a:extLst>
            </p:cNvPr>
            <p:cNvPicPr>
              <a:picLocks noChangeAspect="1"/>
            </p:cNvPicPr>
            <p:nvPr/>
          </p:nvPicPr>
          <p:blipFill>
            <a:blip r:embed="rId8"/>
            <a:stretch>
              <a:fillRect/>
            </a:stretch>
          </p:blipFill>
          <p:spPr>
            <a:xfrm>
              <a:off x="5593751" y="3629878"/>
              <a:ext cx="1517290" cy="1086708"/>
            </a:xfrm>
            <a:prstGeom prst="rect">
              <a:avLst/>
            </a:prstGeom>
          </p:spPr>
        </p:pic>
      </p:grpSp>
    </p:spTree>
    <p:extLst>
      <p:ext uri="{BB962C8B-B14F-4D97-AF65-F5344CB8AC3E}">
        <p14:creationId xmlns:p14="http://schemas.microsoft.com/office/powerpoint/2010/main" val="71606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8189BF-5788-E90B-3A49-968064C29B7E}"/>
              </a:ext>
            </a:extLst>
          </p:cNvPr>
          <p:cNvSpPr>
            <a:spLocks noGrp="1"/>
          </p:cNvSpPr>
          <p:nvPr>
            <p:ph type="title"/>
          </p:nvPr>
        </p:nvSpPr>
        <p:spPr/>
        <p:txBody>
          <a:bodyPr/>
          <a:lstStyle/>
          <a:p>
            <a:r>
              <a:rPr lang="en-US" dirty="0"/>
              <a:t> </a:t>
            </a:r>
          </a:p>
        </p:txBody>
      </p:sp>
      <p:sp>
        <p:nvSpPr>
          <p:cNvPr id="2" name="Title 3">
            <a:extLst>
              <a:ext uri="{FF2B5EF4-FFF2-40B4-BE49-F238E27FC236}">
                <a16:creationId xmlns:a16="http://schemas.microsoft.com/office/drawing/2014/main" id="{C967CF37-8382-FB72-70A0-12E895B313C4}"/>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Multimodal Generative AI </a:t>
            </a:r>
          </a:p>
        </p:txBody>
      </p:sp>
      <p:pic>
        <p:nvPicPr>
          <p:cNvPr id="9" name="Picture 8">
            <a:extLst>
              <a:ext uri="{FF2B5EF4-FFF2-40B4-BE49-F238E27FC236}">
                <a16:creationId xmlns:a16="http://schemas.microsoft.com/office/drawing/2014/main" id="{03C2CAE5-82C6-8B20-2F88-226EBFC775E7}"/>
              </a:ext>
            </a:extLst>
          </p:cNvPr>
          <p:cNvPicPr>
            <a:picLocks noChangeAspect="1"/>
          </p:cNvPicPr>
          <p:nvPr/>
        </p:nvPicPr>
        <p:blipFill>
          <a:blip r:embed="rId3"/>
          <a:stretch>
            <a:fillRect/>
          </a:stretch>
        </p:blipFill>
        <p:spPr>
          <a:xfrm>
            <a:off x="159328" y="1581150"/>
            <a:ext cx="8825343" cy="1981200"/>
          </a:xfrm>
          <a:prstGeom prst="rect">
            <a:avLst/>
          </a:prstGeom>
        </p:spPr>
      </p:pic>
    </p:spTree>
    <p:extLst>
      <p:ext uri="{BB962C8B-B14F-4D97-AF65-F5344CB8AC3E}">
        <p14:creationId xmlns:p14="http://schemas.microsoft.com/office/powerpoint/2010/main" val="52290853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3FAACF69-3017-B7D2-FCBA-AC7EBD5A4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66750"/>
            <a:ext cx="8000999" cy="43005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254D71-9EFB-887A-BE67-D83747A3C063}"/>
              </a:ext>
            </a:extLst>
          </p:cNvPr>
          <p:cNvSpPr>
            <a:spLocks noGrp="1"/>
          </p:cNvSpPr>
          <p:nvPr>
            <p:ph idx="1"/>
          </p:nvPr>
        </p:nvSpPr>
        <p:spPr>
          <a:xfrm>
            <a:off x="-4072" y="4857750"/>
            <a:ext cx="9144000" cy="461579"/>
          </a:xfrm>
        </p:spPr>
        <p:txBody>
          <a:bodyPr/>
          <a:lstStyle/>
          <a:p>
            <a:r>
              <a:rPr lang="en-US" sz="1100" dirty="0"/>
              <a:t>Reference: </a:t>
            </a:r>
            <a:r>
              <a:rPr lang="en-US" sz="1100" dirty="0">
                <a:hlinkClick r:id="rId3"/>
              </a:rPr>
              <a:t>https://github.com/dduzgun-security/github-enterprise-cloud-configuration</a:t>
            </a:r>
            <a:endParaRPr lang="en-US" sz="1100" dirty="0"/>
          </a:p>
        </p:txBody>
      </p:sp>
      <p:sp>
        <p:nvSpPr>
          <p:cNvPr id="2" name="Title 1">
            <a:extLst>
              <a:ext uri="{FF2B5EF4-FFF2-40B4-BE49-F238E27FC236}">
                <a16:creationId xmlns:a16="http://schemas.microsoft.com/office/drawing/2014/main" id="{AC41716C-6780-2A04-F0A5-B83B6E40F1D6}"/>
              </a:ext>
            </a:extLst>
          </p:cNvPr>
          <p:cNvSpPr>
            <a:spLocks noGrp="1"/>
          </p:cNvSpPr>
          <p:nvPr>
            <p:ph type="title"/>
          </p:nvPr>
        </p:nvSpPr>
        <p:spPr/>
        <p:txBody>
          <a:bodyPr/>
          <a:lstStyle/>
          <a:p>
            <a:r>
              <a:rPr lang="en-US" dirty="0"/>
              <a:t>GitHub Enterprise Cloud (GHEC)</a:t>
            </a:r>
          </a:p>
        </p:txBody>
      </p:sp>
    </p:spTree>
    <p:extLst>
      <p:ext uri="{BB962C8B-B14F-4D97-AF65-F5344CB8AC3E}">
        <p14:creationId xmlns:p14="http://schemas.microsoft.com/office/powerpoint/2010/main" val="399190733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Use a prompt.txt file</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Store your system prompts</a:t>
            </a:r>
          </a:p>
          <a:p>
            <a:r>
              <a:rPr lang="en-US" dirty="0"/>
              <a:t>Store and share other useful prompts</a:t>
            </a:r>
          </a:p>
          <a:p>
            <a:r>
              <a:rPr lang="en-US" dirty="0"/>
              <a:t>...or add to .</a:t>
            </a:r>
            <a:r>
              <a:rPr lang="en-US" dirty="0" err="1"/>
              <a:t>gitignore</a:t>
            </a:r>
            <a:r>
              <a:rPr lang="en-US" dirty="0"/>
              <a:t> to hide</a:t>
            </a:r>
          </a:p>
        </p:txBody>
      </p:sp>
      <p:sp>
        <p:nvSpPr>
          <p:cNvPr id="2" name="Title 3">
            <a:extLst>
              <a:ext uri="{FF2B5EF4-FFF2-40B4-BE49-F238E27FC236}">
                <a16:creationId xmlns:a16="http://schemas.microsoft.com/office/drawing/2014/main" id="{7AD5039E-FA02-0337-0AF5-6C868699E655}"/>
              </a:ext>
            </a:extLst>
          </p:cNvPr>
          <p:cNvSpPr txBox="1">
            <a:spLocks/>
          </p:cNvSpPr>
          <p:nvPr/>
        </p:nvSpPr>
        <p:spPr>
          <a:xfrm>
            <a:off x="914400" y="2800350"/>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Pro tip: Use a prompt.txt file</a:t>
            </a:r>
          </a:p>
        </p:txBody>
      </p:sp>
    </p:spTree>
    <p:extLst>
      <p:ext uri="{BB962C8B-B14F-4D97-AF65-F5344CB8AC3E}">
        <p14:creationId xmlns:p14="http://schemas.microsoft.com/office/powerpoint/2010/main" val="412671230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8772</TotalTime>
  <Words>4071</Words>
  <Application>Microsoft Office PowerPoint</Application>
  <PresentationFormat>On-screen Show (16:9)</PresentationFormat>
  <Paragraphs>480</Paragraphs>
  <Slides>107</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107</vt:i4>
      </vt:variant>
    </vt:vector>
  </HeadingPairs>
  <TitlesOfParts>
    <vt:vector size="116" baseType="lpstr">
      <vt:lpstr>Arial</vt:lpstr>
      <vt:lpstr>Calibri</vt:lpstr>
      <vt:lpstr>Myriad Pro</vt:lpstr>
      <vt:lpstr>PS TT Commons</vt:lpstr>
      <vt:lpstr>PS TT Commons DemiBold</vt:lpstr>
      <vt:lpstr>PS TT Commons Medium</vt:lpstr>
      <vt:lpstr>Roboto Mono Medium</vt:lpstr>
      <vt:lpstr>Segoe Pro</vt:lpstr>
      <vt:lpstr>Standard_LiveLessons_2017</vt:lpstr>
      <vt:lpstr>PowerPoint Presentation</vt:lpstr>
      <vt:lpstr>Tim Warner</vt:lpstr>
      <vt:lpstr>Learning Goals</vt:lpstr>
      <vt:lpstr>Course materials</vt:lpstr>
      <vt:lpstr>Break Schedule (Central Time Zone)</vt:lpstr>
      <vt:lpstr> </vt:lpstr>
      <vt:lpstr> </vt:lpstr>
      <vt:lpstr>GitHub Enterprise Cloud (GHEC)</vt:lpstr>
      <vt:lpstr>Pro tip: Use a prompt.txt file</vt:lpstr>
      <vt:lpstr>Pro Tip: Tell GH Copilot about you</vt:lpstr>
      <vt:lpstr>Thank you!</vt:lpstr>
      <vt:lpstr>This Section Is...</vt:lpstr>
      <vt:lpstr>Foundational Terminology</vt:lpstr>
      <vt:lpstr>Artificial Intelligence (AI)</vt:lpstr>
      <vt:lpstr>Machine Learning (ML)</vt:lpstr>
      <vt:lpstr>Neural Networks</vt:lpstr>
      <vt:lpstr>New Paradigms...and Fear</vt:lpstr>
      <vt:lpstr>Preliminary Terminology</vt:lpstr>
      <vt:lpstr>Preliminary Terminology</vt:lpstr>
      <vt:lpstr>Machine Learning Model Training</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47</cp:revision>
  <dcterms:created xsi:type="dcterms:W3CDTF">2015-09-28T19:52:00Z</dcterms:created>
  <dcterms:modified xsi:type="dcterms:W3CDTF">2024-07-18T22:20:31Z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